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8" r:id="rId1"/>
  </p:sldMasterIdLst>
  <p:notesMasterIdLst>
    <p:notesMasterId r:id="rId53"/>
  </p:notesMasterIdLst>
  <p:sldIdLst>
    <p:sldId id="256" r:id="rId2"/>
    <p:sldId id="257" r:id="rId3"/>
    <p:sldId id="301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64" r:id="rId12"/>
    <p:sldId id="302" r:id="rId13"/>
    <p:sldId id="271" r:id="rId14"/>
    <p:sldId id="303" r:id="rId15"/>
    <p:sldId id="305" r:id="rId16"/>
    <p:sldId id="277" r:id="rId17"/>
    <p:sldId id="278" r:id="rId18"/>
    <p:sldId id="279" r:id="rId19"/>
    <p:sldId id="283" r:id="rId20"/>
    <p:sldId id="288" r:id="rId21"/>
    <p:sldId id="306" r:id="rId22"/>
    <p:sldId id="287" r:id="rId23"/>
    <p:sldId id="290" r:id="rId24"/>
    <p:sldId id="291" r:id="rId25"/>
    <p:sldId id="292" r:id="rId26"/>
    <p:sldId id="293" r:id="rId27"/>
    <p:sldId id="295" r:id="rId28"/>
    <p:sldId id="297" r:id="rId29"/>
    <p:sldId id="280" r:id="rId30"/>
    <p:sldId id="258" r:id="rId31"/>
    <p:sldId id="259" r:id="rId32"/>
    <p:sldId id="260" r:id="rId33"/>
    <p:sldId id="262" r:id="rId34"/>
    <p:sldId id="263" r:id="rId35"/>
    <p:sldId id="300" r:id="rId36"/>
    <p:sldId id="272" r:id="rId37"/>
    <p:sldId id="273" r:id="rId38"/>
    <p:sldId id="304" r:id="rId39"/>
    <p:sldId id="275" r:id="rId40"/>
    <p:sldId id="276" r:id="rId41"/>
    <p:sldId id="309" r:id="rId42"/>
    <p:sldId id="299" r:id="rId43"/>
    <p:sldId id="285" r:id="rId44"/>
    <p:sldId id="286" r:id="rId45"/>
    <p:sldId id="307" r:id="rId46"/>
    <p:sldId id="308" r:id="rId47"/>
    <p:sldId id="289" r:id="rId48"/>
    <p:sldId id="294" r:id="rId49"/>
    <p:sldId id="296" r:id="rId50"/>
    <p:sldId id="281" r:id="rId51"/>
    <p:sldId id="282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14C15B44-A8C1-4B75-B582-7A10B3F82121}">
          <p14:sldIdLst>
            <p14:sldId id="256"/>
            <p14:sldId id="257"/>
            <p14:sldId id="301"/>
            <p14:sldId id="261"/>
          </p14:sldIdLst>
        </p14:section>
        <p14:section name="Model" id="{7857F160-FCA2-45E1-A66E-FE3C356AE3A6}">
          <p14:sldIdLst>
            <p14:sldId id="265"/>
            <p14:sldId id="266"/>
            <p14:sldId id="267"/>
            <p14:sldId id="268"/>
            <p14:sldId id="269"/>
            <p14:sldId id="270"/>
            <p14:sldId id="264"/>
            <p14:sldId id="302"/>
          </p14:sldIdLst>
        </p14:section>
        <p14:section name="Offline" id="{7854220F-B8E3-4902-AEC7-A97C462217A7}">
          <p14:sldIdLst>
            <p14:sldId id="271"/>
            <p14:sldId id="303"/>
            <p14:sldId id="305"/>
          </p14:sldIdLst>
        </p14:section>
        <p14:section name="Online" id="{8540CDA4-93C7-4393-BBE9-B1FEF32FA1DE}">
          <p14:sldIdLst>
            <p14:sldId id="277"/>
            <p14:sldId id="278"/>
            <p14:sldId id="279"/>
            <p14:sldId id="283"/>
            <p14:sldId id="288"/>
            <p14:sldId id="306"/>
            <p14:sldId id="287"/>
          </p14:sldIdLst>
        </p14:section>
        <p14:section name="Simulations" id="{0A4AD7B3-78A3-47CC-A32E-F498059CCD9C}">
          <p14:sldIdLst>
            <p14:sldId id="290"/>
            <p14:sldId id="291"/>
            <p14:sldId id="292"/>
            <p14:sldId id="293"/>
            <p14:sldId id="295"/>
            <p14:sldId id="297"/>
          </p14:sldIdLst>
        </p14:section>
        <p14:section name="Extra" id="{941FDA60-38C0-436F-97EF-905D01958E74}">
          <p14:sldIdLst>
            <p14:sldId id="280"/>
            <p14:sldId id="258"/>
            <p14:sldId id="259"/>
            <p14:sldId id="260"/>
            <p14:sldId id="262"/>
            <p14:sldId id="263"/>
            <p14:sldId id="300"/>
            <p14:sldId id="272"/>
            <p14:sldId id="273"/>
            <p14:sldId id="304"/>
            <p14:sldId id="275"/>
            <p14:sldId id="276"/>
            <p14:sldId id="309"/>
            <p14:sldId id="299"/>
            <p14:sldId id="285"/>
            <p14:sldId id="286"/>
            <p14:sldId id="307"/>
            <p14:sldId id="308"/>
            <p14:sldId id="289"/>
            <p14:sldId id="294"/>
            <p14:sldId id="296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65" autoAdjust="0"/>
    <p:restoredTop sz="93677" autoAdjust="0"/>
  </p:normalViewPr>
  <p:slideViewPr>
    <p:cSldViewPr snapToObjects="1">
      <p:cViewPr>
        <p:scale>
          <a:sx n="66" d="100"/>
          <a:sy n="66" d="100"/>
        </p:scale>
        <p:origin x="-72" y="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018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FF29F-078D-409C-B826-B5CB2D7C76F4}" type="datetimeFigureOut">
              <a:rPr lang="en-CA" smtClean="0"/>
              <a:t>09/09/2012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6F69B8-0201-485A-98A0-36E3CEF224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070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F69B8-0201-485A-98A0-36E3CEF22405}" type="slidenum">
              <a:rPr lang="en-CA" smtClean="0"/>
              <a:t>47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7827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50B-FFA1-41B7-AF25-BE373E852814}" type="datetime1">
              <a:rPr lang="en-CA" smtClean="0"/>
              <a:t>09/09/2012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A4EEE-7209-4256-B1E3-5DA568BDF586}" type="datetime1">
              <a:rPr lang="en-CA" smtClean="0"/>
              <a:t>09/09/2012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ECA3E-DCF0-434A-AE0E-5FB5AD39EBBA}" type="datetime1">
              <a:rPr lang="en-CA" smtClean="0"/>
              <a:t>09/09/2012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8604E-0257-442E-9808-8F75D86BC909}" type="datetime1">
              <a:rPr lang="en-CA" smtClean="0"/>
              <a:t>09/09/2012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124D2-ECCE-4648-99B8-616F53F38EED}" type="datetime1">
              <a:rPr lang="en-CA" smtClean="0"/>
              <a:t>09/09/2012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6AC21-1CFE-4452-A45E-CA91DE58CEB7}" type="datetime1">
              <a:rPr lang="en-CA" smtClean="0"/>
              <a:t>09/09/2012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8BE51-3423-43D9-A697-805AF069D23C}" type="datetime1">
              <a:rPr lang="en-CA" smtClean="0"/>
              <a:t>09/09/2012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D102A-2A44-40A6-9394-77F5BBA5625C}" type="datetime1">
              <a:rPr lang="en-CA" smtClean="0"/>
              <a:t>09/09/2012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5F2AE-45E9-4E73-8CEF-E071D6532A42}" type="datetime1">
              <a:rPr lang="en-CA" smtClean="0"/>
              <a:t>09/09/2012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CE36-CBD8-4385-BD0B-77B25747A1D5}" type="datetime1">
              <a:rPr lang="en-CA" smtClean="0"/>
              <a:t>09/09/2012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D998-EA9E-4A26-AF1B-1EEC3CD87B63}" type="datetime1">
              <a:rPr lang="en-CA" smtClean="0"/>
              <a:t>09/09/2012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88D62EA-5288-4ABD-BAE4-95D919B17CA2}" type="slidenum">
              <a:rPr lang="en-CA" smtClean="0"/>
              <a:t>‹#›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619C449-81D4-4CB0-8F4B-73A27777B9E5}" type="datetime1">
              <a:rPr lang="en-CA" smtClean="0"/>
              <a:t>09/09/2012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2.png"/><Relationship Id="rId5" Type="http://schemas.openxmlformats.org/officeDocument/2006/relationships/image" Target="../media/image12.jpe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30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35.gif"/><Relationship Id="rId4" Type="http://schemas.openxmlformats.org/officeDocument/2006/relationships/image" Target="../media/image1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3.png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4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32.png"/><Relationship Id="rId11" Type="http://schemas.openxmlformats.org/officeDocument/2006/relationships/image" Target="../media/image290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6" Type="http://schemas.openxmlformats.org/officeDocument/2006/relationships/image" Target="../media/image200.png"/><Relationship Id="rId5" Type="http://schemas.openxmlformats.org/officeDocument/2006/relationships/image" Target="../media/image170.png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880" y="1508750"/>
            <a:ext cx="7543800" cy="2593975"/>
          </a:xfrm>
        </p:spPr>
        <p:txBody>
          <a:bodyPr>
            <a:normAutofit/>
          </a:bodyPr>
          <a:lstStyle/>
          <a:p>
            <a:r>
              <a:rPr lang="en-CA" sz="6000" dirty="0" smtClean="0"/>
              <a:t>Minimizing Cache Usage in Paging</a:t>
            </a:r>
            <a:endParaRPr lang="en-CA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622160"/>
          </a:xfrm>
        </p:spPr>
        <p:txBody>
          <a:bodyPr>
            <a:normAutofit/>
          </a:bodyPr>
          <a:lstStyle/>
          <a:p>
            <a:r>
              <a:rPr lang="en-CA" sz="2400" dirty="0">
                <a:solidFill>
                  <a:schemeClr val="tx1"/>
                </a:solidFill>
              </a:rPr>
              <a:t>Alejandro </a:t>
            </a:r>
            <a:r>
              <a:rPr lang="en-CA" sz="2400" dirty="0" err="1">
                <a:solidFill>
                  <a:schemeClr val="tx1"/>
                </a:solidFill>
              </a:rPr>
              <a:t>López</a:t>
            </a:r>
            <a:r>
              <a:rPr lang="en-CA" sz="2400" dirty="0">
                <a:solidFill>
                  <a:schemeClr val="tx1"/>
                </a:solidFill>
              </a:rPr>
              <a:t>-Ortiz , </a:t>
            </a:r>
            <a:r>
              <a:rPr lang="en-CA" sz="2400" b="1" dirty="0">
                <a:solidFill>
                  <a:schemeClr val="tx1"/>
                </a:solidFill>
              </a:rPr>
              <a:t>Alejandro Salinger</a:t>
            </a:r>
          </a:p>
          <a:p>
            <a:r>
              <a:rPr lang="en-CA" sz="2400" dirty="0" smtClean="0">
                <a:solidFill>
                  <a:schemeClr val="tx1"/>
                </a:solidFill>
              </a:rPr>
              <a:t>University </a:t>
            </a:r>
            <a:r>
              <a:rPr lang="en-CA" sz="2400" dirty="0">
                <a:solidFill>
                  <a:schemeClr val="tx1"/>
                </a:solidFill>
              </a:rPr>
              <a:t>of Waterloo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5055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79"/>
    </mc:Choice>
    <mc:Fallback>
      <p:transition spd="slow" advTm="1967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Energy efficient caching</a:t>
            </a:r>
          </a:p>
          <a:p>
            <a:pPr lvl="1"/>
            <a:r>
              <a:rPr lang="en-CA" dirty="0"/>
              <a:t>Content Addressable Memories (CAMs)</a:t>
            </a:r>
          </a:p>
          <a:p>
            <a:pPr lvl="1"/>
            <a:r>
              <a:rPr lang="en-CA" dirty="0" smtClean="0"/>
              <a:t>Power </a:t>
            </a:r>
            <a:r>
              <a:rPr lang="en-CA" dirty="0"/>
              <a:t>of search proportional to valid cells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Flowchart: Document 3"/>
          <p:cNvSpPr/>
          <p:nvPr/>
        </p:nvSpPr>
        <p:spPr>
          <a:xfrm>
            <a:off x="4256780" y="3466921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4256780" y="3890651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4697212" y="3466921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Flowchart: Document 6"/>
          <p:cNvSpPr/>
          <p:nvPr/>
        </p:nvSpPr>
        <p:spPr>
          <a:xfrm>
            <a:off x="4697212" y="3890651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5137644" y="3466921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5137644" y="3890651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5578076" y="3466921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5578076" y="3890651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6018508" y="3466921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Flowchart: Document 12"/>
          <p:cNvSpPr/>
          <p:nvPr/>
        </p:nvSpPr>
        <p:spPr>
          <a:xfrm>
            <a:off x="6018508" y="3890651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4256780" y="4331016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15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" name="Flowchart: Document 14"/>
          <p:cNvSpPr/>
          <p:nvPr/>
        </p:nvSpPr>
        <p:spPr>
          <a:xfrm>
            <a:off x="4256780" y="4754746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  <a:r>
              <a:rPr lang="en-CA" dirty="0" smtClean="0">
                <a:solidFill>
                  <a:schemeClr val="tx1"/>
                </a:solidFill>
              </a:rPr>
              <a:t>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" name="Flowchart: Document 15"/>
          <p:cNvSpPr/>
          <p:nvPr/>
        </p:nvSpPr>
        <p:spPr>
          <a:xfrm>
            <a:off x="4697212" y="4331016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" name="Flowchart: Document 16"/>
          <p:cNvSpPr/>
          <p:nvPr/>
        </p:nvSpPr>
        <p:spPr>
          <a:xfrm>
            <a:off x="4697212" y="4754746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5137644" y="4331016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" name="Flowchart: Document 18"/>
          <p:cNvSpPr/>
          <p:nvPr/>
        </p:nvSpPr>
        <p:spPr>
          <a:xfrm>
            <a:off x="5137644" y="4754746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30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" name="Flowchart: Document 19"/>
          <p:cNvSpPr/>
          <p:nvPr/>
        </p:nvSpPr>
        <p:spPr>
          <a:xfrm>
            <a:off x="5578076" y="4331016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" name="Flowchart: Document 20"/>
          <p:cNvSpPr/>
          <p:nvPr/>
        </p:nvSpPr>
        <p:spPr>
          <a:xfrm>
            <a:off x="5578076" y="4754746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22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" name="Flowchart: Document 21"/>
          <p:cNvSpPr/>
          <p:nvPr/>
        </p:nvSpPr>
        <p:spPr>
          <a:xfrm>
            <a:off x="6018508" y="4331016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" name="Flowchart: Document 22"/>
          <p:cNvSpPr/>
          <p:nvPr/>
        </p:nvSpPr>
        <p:spPr>
          <a:xfrm>
            <a:off x="6018508" y="4754746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7428" y="309758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Cache</a:t>
            </a:r>
            <a:endParaRPr lang="en-CA" dirty="0"/>
          </a:p>
        </p:txBody>
      </p:sp>
      <p:sp>
        <p:nvSpPr>
          <p:cNvPr id="27" name="Vertical Scroll 26"/>
          <p:cNvSpPr/>
          <p:nvPr/>
        </p:nvSpPr>
        <p:spPr>
          <a:xfrm>
            <a:off x="1034141" y="3824962"/>
            <a:ext cx="504056" cy="396044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10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33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98"/>
    </mc:Choice>
    <mc:Fallback>
      <p:transition spd="slow" advTm="17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533 L 0.08212 -0.0456 C 0.09931 -0.05694 0.12518 -0.06296 0.15191 -0.06296 C 0.18264 -0.06296 0.20712 -0.05694 0.22431 -0.0456 L 0.3066 0.00533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7" grpId="0" animBg="1"/>
      <p:bldP spid="18" grpId="0" animBg="1"/>
      <p:bldP spid="20" grpId="0" animBg="1"/>
      <p:bldP spid="22" grpId="0" animBg="1"/>
      <p:bldP spid="27" grpId="0" animBg="1"/>
      <p:bldP spid="27" grpId="1" animBg="1"/>
      <p:bldP spid="27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Related Cost</a:t>
            </a:r>
            <a:r>
              <a:rPr lang="en-CA" dirty="0" smtClean="0"/>
              <a:t> </a:t>
            </a:r>
            <a:r>
              <a:rPr lang="en-CA" dirty="0" smtClean="0"/>
              <a:t>Models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78320"/>
                <a:ext cx="7620000" cy="5453510"/>
              </a:xfrm>
            </p:spPr>
            <p:txBody>
              <a:bodyPr>
                <a:normAutofit/>
              </a:bodyPr>
              <a:lstStyle/>
              <a:p>
                <a:r>
                  <a:rPr lang="en-CA" dirty="0" smtClean="0"/>
                  <a:t>Full Access Cost [</a:t>
                </a:r>
                <a:r>
                  <a:rPr lang="en-CA" dirty="0" err="1" smtClean="0"/>
                  <a:t>Torng</a:t>
                </a:r>
                <a:r>
                  <a:rPr lang="en-CA" dirty="0" smtClean="0"/>
                  <a:t> 98]</a:t>
                </a:r>
              </a:p>
              <a:p>
                <a:r>
                  <a:rPr lang="en-CA" dirty="0" smtClean="0"/>
                  <a:t>Hit: 1</a:t>
                </a:r>
              </a:p>
              <a:p>
                <a:r>
                  <a:rPr lang="en-CA" dirty="0" smtClean="0"/>
                  <a:t>Fault:</a:t>
                </a:r>
                <a14:m>
                  <m:oMath xmlns:m="http://schemas.openxmlformats.org/officeDocument/2006/math">
                    <m:r>
                      <a:rPr lang="en-CA" b="0" i="0" smtClean="0">
                        <a:latin typeface="Cambria Math"/>
                      </a:rPr>
                      <m:t> </m:t>
                    </m:r>
                    <m:r>
                      <a:rPr lang="en-CA" b="0" i="1" smtClean="0">
                        <a:latin typeface="Cambria Math"/>
                      </a:rPr>
                      <m:t>𝑠</m:t>
                    </m:r>
                    <m:r>
                      <a:rPr lang="en-CA" b="0" i="1" smtClean="0">
                        <a:latin typeface="Cambria Math"/>
                      </a:rPr>
                      <m:t>≥1</m:t>
                    </m:r>
                  </m:oMath>
                </a14:m>
                <a:endParaRPr lang="en-CA" b="0" dirty="0" smtClean="0"/>
              </a:p>
              <a:p>
                <a:r>
                  <a:rPr lang="en-CA" dirty="0"/>
                  <a:t>Coincides with classic model when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𝑠</m:t>
                    </m:r>
                    <m:r>
                      <a:rPr lang="en-CA" i="1">
                        <a:latin typeface="Cambria Math"/>
                        <a:ea typeface="Cambria Math"/>
                      </a:rPr>
                      <m:t>→∞</m:t>
                    </m:r>
                  </m:oMath>
                </a14:m>
                <a:endParaRPr lang="en-CA" dirty="0" smtClean="0"/>
              </a:p>
              <a:p>
                <a:r>
                  <a:rPr lang="en-CA" dirty="0" smtClean="0"/>
                  <a:t>Marking algorithms, competitive ratio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CA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CA" b="0" i="1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CA" b="0" i="1" smtClean="0">
                            <a:latin typeface="Cambria Math"/>
                          </a:rPr>
                          <m:t>𝑘</m:t>
                        </m:r>
                        <m:r>
                          <a:rPr lang="en-CA" b="0" i="1" smtClean="0">
                            <a:latin typeface="Cambria Math"/>
                          </a:rPr>
                          <m:t>+</m:t>
                        </m:r>
                        <m:r>
                          <a:rPr lang="en-CA" b="0" i="1" smtClean="0">
                            <a:latin typeface="Cambria Math"/>
                          </a:rPr>
                          <m:t>𝑠</m:t>
                        </m:r>
                      </m:den>
                    </m:f>
                  </m:oMath>
                </a14:m>
                <a:endParaRPr lang="en-CA" dirty="0" smtClean="0"/>
              </a:p>
              <a:p>
                <a:r>
                  <a:rPr lang="en-CA" dirty="0" smtClean="0"/>
                  <a:t>Captures </a:t>
                </a:r>
                <a:r>
                  <a:rPr lang="en-CA" dirty="0" smtClean="0"/>
                  <a:t>locality of </a:t>
                </a:r>
                <a:r>
                  <a:rPr lang="en-CA" dirty="0" smtClean="0"/>
                  <a:t>reference</a:t>
                </a:r>
                <a:endParaRPr lang="en-CA" dirty="0" smtClean="0"/>
              </a:p>
              <a:p>
                <a:pPr lvl="1"/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78320"/>
                <a:ext cx="7620000" cy="5453510"/>
              </a:xfrm>
              <a:blipFill rotWithShape="1">
                <a:blip r:embed="rId3"/>
                <a:stretch>
                  <a:fillRect t="-67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11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886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287"/>
    </mc:Choice>
    <mc:Fallback>
      <p:transition spd="slow" advTm="59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Related Cost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Buying Cache Model [</a:t>
            </a:r>
            <a:r>
              <a:rPr lang="en-CA" dirty="0" err="1"/>
              <a:t>Csirik</a:t>
            </a:r>
            <a:r>
              <a:rPr lang="en-CA" dirty="0"/>
              <a:t> et al. 01]</a:t>
            </a:r>
          </a:p>
          <a:p>
            <a:r>
              <a:rPr lang="en-CA" dirty="0"/>
              <a:t>Algorithm may purchase cache at cost c(x)</a:t>
            </a:r>
          </a:p>
          <a:p>
            <a:r>
              <a:rPr lang="en-CA" dirty="0"/>
              <a:t>Cost = faults + purchased cache</a:t>
            </a:r>
          </a:p>
          <a:p>
            <a:r>
              <a:rPr lang="en-CA" dirty="0" smtClean="0"/>
              <a:t>No limit on purchased cache</a:t>
            </a:r>
          </a:p>
          <a:p>
            <a:r>
              <a:rPr lang="en-CA" dirty="0" smtClean="0"/>
              <a:t>No returns</a:t>
            </a:r>
          </a:p>
          <a:p>
            <a:pPr lvl="1"/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12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241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061"/>
    </mc:Choice>
    <mc:Fallback>
      <p:transition spd="slow" advTm="47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7620000" cy="1143000"/>
          </a:xfrm>
        </p:spPr>
        <p:txBody>
          <a:bodyPr/>
          <a:lstStyle/>
          <a:p>
            <a:r>
              <a:rPr lang="en-US" dirty="0" smtClean="0"/>
              <a:t>Paging as Interval Scheduling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7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59"/>
    </mc:Choice>
    <mc:Fallback>
      <p:transition spd="slow" advTm="515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Scheduling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3954108"/>
              </p:ext>
            </p:extLst>
          </p:nvPr>
        </p:nvGraphicFramePr>
        <p:xfrm>
          <a:off x="1763688" y="1628800"/>
          <a:ext cx="4536504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2051720" y="2132856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67211" y="2348880"/>
            <a:ext cx="198876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60054" y="2564904"/>
            <a:ext cx="9478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80846" y="2788493"/>
            <a:ext cx="192320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07904" y="2112318"/>
            <a:ext cx="194421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42446" y="2564904"/>
            <a:ext cx="63756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40999" y="2996952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0012" y="2348880"/>
            <a:ext cx="1332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04047" y="2573685"/>
            <a:ext cx="129614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92079" y="2788493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7143" y="2996952"/>
            <a:ext cx="64807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76156" y="2112318"/>
            <a:ext cx="32403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01273"/>
              </p:ext>
            </p:extLst>
          </p:nvPr>
        </p:nvGraphicFramePr>
        <p:xfrm>
          <a:off x="1763687" y="1621363"/>
          <a:ext cx="4536504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FF6600"/>
                          </a:solidFill>
                        </a:rPr>
                        <a:t>1</a:t>
                      </a:r>
                      <a:endParaRPr lang="en-US" sz="2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FF6600"/>
                          </a:solidFill>
                        </a:rPr>
                        <a:t>2</a:t>
                      </a:r>
                      <a:endParaRPr lang="en-US" sz="2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FF6600"/>
                          </a:solidFill>
                        </a:rPr>
                        <a:t>3</a:t>
                      </a:r>
                      <a:endParaRPr lang="en-US" sz="2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FF6600"/>
                          </a:solidFill>
                        </a:rPr>
                        <a:t>4</a:t>
                      </a:r>
                      <a:endParaRPr lang="en-US" sz="2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FF6600"/>
                          </a:solidFill>
                        </a:rPr>
                        <a:t>5</a:t>
                      </a:r>
                      <a:endParaRPr lang="en-US" sz="2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2"/>
              <p:cNvSpPr txBox="1">
                <a:spLocks/>
              </p:cNvSpPr>
              <p:nvPr/>
            </p:nvSpPr>
            <p:spPr>
              <a:xfrm>
                <a:off x="457200" y="3284984"/>
                <a:ext cx="7620000" cy="35730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endParaRPr lang="en-US" dirty="0" smtClean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/>
                  <a:t>:</a:t>
                </a:r>
                <a:r>
                  <a:rPr lang="en-US" dirty="0" smtClean="0"/>
                  <a:t> </a:t>
                </a:r>
                <a:r>
                  <a:rPr lang="en-US" dirty="0"/>
                  <a:t>feasible schedule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/>
                  <a:t>on k-1 </a:t>
                </a:r>
                <a:r>
                  <a:rPr lang="en-US" dirty="0"/>
                  <a:t>machines </a:t>
                </a:r>
                <a:endParaRPr lang="en-US" i="1" dirty="0">
                  <a:latin typeface="Cambria Math"/>
                </a:endParaRPr>
              </a:p>
              <a:p>
                <a:pPr marL="11430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⇒</m:t>
                    </m:r>
                    <m:r>
                      <a:rPr lang="en-US" i="1" dirty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 can be served with cache size </a:t>
                </a:r>
                <a:r>
                  <a:rPr lang="en-US" dirty="0" smtClean="0"/>
                  <a:t>k </a:t>
                </a:r>
              </a:p>
              <a:p>
                <a:pPr marL="11430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faults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−</m:t>
                    </m:r>
                    <m:r>
                      <a:rPr lang="en-US" dirty="0">
                        <a:latin typeface="Cambria Math"/>
                      </a:rPr>
                      <m:t>|</m:t>
                    </m:r>
                    <m:r>
                      <a:rPr lang="en-US" i="1" dirty="0">
                        <a:latin typeface="Cambria Math"/>
                      </a:rPr>
                      <m:t>𝑆</m:t>
                    </m:r>
                    <m:r>
                      <a:rPr lang="en-US" i="1" dirty="0">
                        <a:latin typeface="Cambria Math"/>
                      </a:rPr>
                      <m:t>|</m:t>
                    </m:r>
                  </m:oMath>
                </a14:m>
                <a:endParaRPr lang="en-US" dirty="0" smtClean="0"/>
              </a:p>
              <a:p>
                <a:pPr marL="11430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cache usage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4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84984"/>
                <a:ext cx="7620000" cy="35730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14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94130" y="2370549"/>
                <a:ext cx="87767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26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600" i="1" dirty="0">
                              <a:latin typeface="Cambria Math"/>
                            </a:rPr>
                            <m:t>𝜎</m:t>
                          </m:r>
                        </m:e>
                      </m:d>
                    </m:oMath>
                  </m:oMathPara>
                </a14:m>
                <a:endParaRPr lang="en-CA" sz="2600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30" y="2370549"/>
                <a:ext cx="877676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Left Brace 20"/>
          <p:cNvSpPr/>
          <p:nvPr/>
        </p:nvSpPr>
        <p:spPr>
          <a:xfrm>
            <a:off x="1475656" y="2064822"/>
            <a:ext cx="288032" cy="1047847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972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0986"/>
    </mc:Choice>
    <mc:Fallback>
      <p:transition spd="slow" advTm="120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9" grpId="0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Optimum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160164"/>
                <a:ext cx="7620000" cy="3571666"/>
              </a:xfrm>
            </p:spPr>
            <p:txBody>
              <a:bodyPr>
                <a:normAutofit fontScale="92500" lnSpcReduction="20000"/>
              </a:bodyPr>
              <a:lstStyle/>
              <a:p>
                <a:pPr marL="11430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Reduce </a:t>
                </a:r>
                <a:r>
                  <a:rPr lang="en-US" dirty="0"/>
                  <a:t>to </a:t>
                </a:r>
                <a:r>
                  <a:rPr lang="en-US" dirty="0" smtClean="0"/>
                  <a:t>Weighted Interval Scheduling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Optimal </a:t>
                </a:r>
                <a:r>
                  <a:rPr lang="en-US" dirty="0"/>
                  <a:t>does not schedule an interval with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endParaRPr lang="en-CA" dirty="0"/>
              </a:p>
              <a:p>
                <a:r>
                  <a:rPr lang="en-US" dirty="0"/>
                  <a:t>Remove all such intervals</a:t>
                </a:r>
              </a:p>
              <a:p>
                <a:endParaRPr lang="en-CA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</a:rPr>
                      <m:t>−|</m:t>
                    </m:r>
                    <m:sSub>
                      <m:sSubPr>
                        <m:ctrlPr>
                          <a:rPr lang="en-US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|+1</m:t>
                    </m:r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</a:rPr>
                      <m:t>≥∑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11430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Max weight schedule =  minimum total cost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(with [</a:t>
                </a:r>
                <a:r>
                  <a:rPr lang="en-US" dirty="0" err="1" smtClean="0"/>
                  <a:t>Arkin</a:t>
                </a:r>
                <a:r>
                  <a:rPr lang="en-US" dirty="0" smtClean="0"/>
                  <a:t> and Silverberg 87])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160164"/>
                <a:ext cx="7620000" cy="357166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15</a:t>
            </a:fld>
            <a:endParaRPr lang="en-CA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8352645"/>
              </p:ext>
            </p:extLst>
          </p:nvPr>
        </p:nvGraphicFramePr>
        <p:xfrm>
          <a:off x="1763688" y="1628800"/>
          <a:ext cx="4536504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051720" y="2132856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67211" y="2348880"/>
            <a:ext cx="198876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60054" y="2564904"/>
            <a:ext cx="9478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80846" y="2788493"/>
            <a:ext cx="192320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07904" y="2112318"/>
            <a:ext cx="194421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42446" y="2564904"/>
            <a:ext cx="63756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40999" y="2996952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80012" y="2348880"/>
            <a:ext cx="1332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55976" y="2996952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961146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712"/>
    </mc:Choice>
    <mc:Fallback>
      <p:transition spd="slow" advTm="116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7620000" cy="1143000"/>
          </a:xfrm>
        </p:spPr>
        <p:txBody>
          <a:bodyPr/>
          <a:lstStyle/>
          <a:p>
            <a:r>
              <a:rPr lang="en-US" dirty="0" smtClean="0"/>
              <a:t>Online Algorithms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665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38"/>
    </mc:Choice>
    <mc:Fallback>
      <p:transition spd="slow" advTm="423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Algorithms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Marking or conservative algorithms are still k-competitive</a:t>
                </a:r>
              </a:p>
              <a:p>
                <a:r>
                  <a:rPr lang="en-US" dirty="0" smtClean="0"/>
                  <a:t>But they use all available cache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Family of cost sensitive algorithms</a:t>
                </a:r>
                <a:endParaRPr lang="en-US" dirty="0"/>
              </a:p>
              <a:p>
                <a:endParaRPr lang="en-US" dirty="0" smtClean="0"/>
              </a:p>
              <a:p>
                <a:pPr marL="11430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be any paging algorithm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 smtClean="0"/>
                  <a:t> :  </a:t>
                </a:r>
              </a:p>
              <a:p>
                <a:r>
                  <a:rPr lang="en-US" dirty="0" smtClean="0"/>
                  <a:t>Keep each page for at most d requests</a:t>
                </a:r>
                <a:endParaRPr lang="en-US" dirty="0" smtClean="0"/>
              </a:p>
              <a:p>
                <a:r>
                  <a:rPr lang="en-US" dirty="0" smtClean="0"/>
                  <a:t>If necessary, evict page according to A’s eviction policy</a:t>
                </a:r>
              </a:p>
              <a:p>
                <a:pPr lvl="1"/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17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62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752"/>
    </mc:Choice>
    <mc:Fallback>
      <p:transition spd="slow" advTm="80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C:\Documents and Settings\Alejandro\Local Settings\Temporary Internet Files\Content.IE5\ZQQBBUH0\MP900442825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2855" cy="6050892"/>
          </a:xfrm>
          <a:prstGeom prst="rect">
            <a:avLst/>
          </a:prstGeom>
          <a:noFill/>
        </p:spPr>
      </p:pic>
      <p:pic>
        <p:nvPicPr>
          <p:cNvPr id="1028" name="Picture 4" descr="C:\Documents and Settings\Alejandro\Local Settings\Temporary Internet Files\Content.IE5\ZQQBBUH0\MP900442825[1]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62855" cy="60508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3000" dirty="0" smtClean="0"/>
                  <a:t>A is marking or conservative</a:t>
                </a:r>
              </a:p>
              <a:p>
                <a:r>
                  <a:rPr lang="en-US" sz="3000" dirty="0" smtClean="0"/>
                  <a:t>What is a good choice for d?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</a:rPr>
                      <m:t>𝛼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box>
                      <m:box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/>
                              </a:rPr>
                              <m:t>𝑓𝑎𝑢𝑙𝑡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𝑐𝑜𝑠𝑡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/>
                              </a:rPr>
                              <m:t>𝑐𝑎𝑐h𝑒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𝑐𝑜𝑠𝑡</m:t>
                            </m:r>
                          </m:den>
                        </m:f>
                      </m:e>
                    </m:box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Set d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𝛼</m:t>
                    </m:r>
                  </m:oMath>
                </a14:m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≤2</m:t>
                    </m:r>
                    <m:r>
                      <a:rPr lang="en-US" sz="2800" b="0" i="1" smtClean="0">
                        <a:latin typeface="Cambria Math"/>
                      </a:rPr>
                      <m:t>𝑂𝑃𝑇</m:t>
                    </m:r>
                  </m:oMath>
                </a14:m>
                <a:r>
                  <a:rPr lang="en-US" sz="2800" dirty="0" smtClean="0"/>
                  <a:t> 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5257800"/>
              </a:xfrm>
              <a:blipFill rotWithShape="1">
                <a:blip r:embed="rId6"/>
                <a:stretch>
                  <a:fillRect t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>
          <a:xfrm>
            <a:off x="1260798" y="3907654"/>
            <a:ext cx="198876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82477" y="3343391"/>
            <a:ext cx="32849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                         </a:t>
            </a:r>
            <a:r>
              <a:rPr lang="en-US" sz="3000" dirty="0" err="1" smtClean="0"/>
              <a:t>p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70475" y="4194495"/>
                <a:ext cx="12139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ℓ≤</m:t>
                    </m:r>
                    <m:r>
                      <a:rPr lang="en-US" sz="2400" b="0" i="1" smtClean="0">
                        <a:latin typeface="Cambria Math"/>
                      </a:rPr>
                      <m:t>𝛼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475" y="4194495"/>
                <a:ext cx="121399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7984" y="3594623"/>
                <a:ext cx="288032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OPT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dirty="0" smtClean="0">
                            <a:latin typeface="Cambria Math"/>
                          </a:rPr>
                          <m:t>=</m:t>
                        </m:r>
                        <m:r>
                          <a:rPr lang="en-US" sz="26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i="1" dirty="0" smtClean="0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sz="2600" b="0" i="1" dirty="0" smtClean="0">
                        <a:latin typeface="Cambria Math"/>
                      </a:rPr>
                      <m:t>=</m:t>
                    </m:r>
                    <m:r>
                      <a:rPr lang="en-US" sz="2600" i="1">
                        <a:latin typeface="Cambria Math"/>
                      </a:rPr>
                      <m:t>ℓ</m:t>
                    </m:r>
                    <m:r>
                      <a:rPr lang="en-US" sz="2600" b="0" i="1" smtClean="0">
                        <a:latin typeface="Cambria Math"/>
                      </a:rPr>
                      <m:t>𝑐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3594623"/>
                <a:ext cx="2880320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3594" t="-10000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73726" y="4760365"/>
            <a:ext cx="4845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p                                 </a:t>
            </a:r>
            <a:r>
              <a:rPr lang="en-US" sz="3000" dirty="0" err="1" smtClean="0"/>
              <a:t>p</a:t>
            </a:r>
            <a:endParaRPr lang="en-US" sz="3000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166325" y="5314363"/>
            <a:ext cx="2388812" cy="10322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026818" y="5589227"/>
                <a:ext cx="121399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ℓ&gt;</m:t>
                    </m:r>
                    <m:r>
                      <a:rPr lang="en-US" sz="2400" b="0" i="1" smtClean="0">
                        <a:latin typeface="Cambria Math"/>
                      </a:rPr>
                      <m:t>𝛼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818" y="5589227"/>
                <a:ext cx="1213994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63249" y="5047937"/>
                <a:ext cx="338437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 smtClean="0"/>
                  <a:t>OPT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sz="26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600" i="1" dirty="0" smtClean="0">
                            <a:latin typeface="Cambria Math"/>
                          </a:rPr>
                          <m:t>𝛼</m:t>
                        </m:r>
                      </m:sub>
                    </m:sSub>
                    <m:r>
                      <a:rPr lang="en-US" sz="2600" b="0" i="0" dirty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600" dirty="0" smtClean="0"/>
                  <a:t>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/>
                      </a:rPr>
                      <m:t>𝛼</m:t>
                    </m:r>
                    <m:r>
                      <a:rPr lang="en-US" sz="2600" b="0" i="1" smtClean="0">
                        <a:latin typeface="Cambria Math"/>
                      </a:rPr>
                      <m:t>𝑐</m:t>
                    </m:r>
                    <m:r>
                      <a:rPr lang="en-US" sz="2600" b="0" i="1" smtClean="0">
                        <a:latin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</a:rPr>
                      <m:t>𝑓</m:t>
                    </m:r>
                    <m:r>
                      <a:rPr lang="en-US" sz="2600" b="0" i="1" smtClean="0">
                        <a:latin typeface="Cambria Math"/>
                      </a:rPr>
                      <m:t>=2</m:t>
                    </m:r>
                    <m:r>
                      <a:rPr lang="en-US" sz="2600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49" y="5047937"/>
                <a:ext cx="3384376" cy="892552"/>
              </a:xfrm>
              <a:prstGeom prst="rect">
                <a:avLst/>
              </a:prstGeom>
              <a:blipFill rotWithShape="1">
                <a:blip r:embed="rId10"/>
                <a:stretch>
                  <a:fillRect l="-3243" t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Brace 14"/>
          <p:cNvSpPr/>
          <p:nvPr/>
        </p:nvSpPr>
        <p:spPr>
          <a:xfrm rot="5400000">
            <a:off x="2186547" y="3075938"/>
            <a:ext cx="214858" cy="202225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5400000">
            <a:off x="2469326" y="4083783"/>
            <a:ext cx="214858" cy="28208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22811" y="6181821"/>
            <a:ext cx="2045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 quite…</a:t>
            </a:r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18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453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264"/>
    </mc:Choice>
    <mc:Fallback>
      <p:transition spd="slow" advTm="1062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7" grpId="0"/>
      <p:bldP spid="8" grpId="0"/>
      <p:bldP spid="9" grpId="0"/>
      <p:bldP spid="12" grpId="0"/>
      <p:bldP spid="14" grpId="0"/>
      <p:bldP spid="15" grpId="0" animBg="1"/>
      <p:bldP spid="16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>
                    <a:solidFill>
                      <a:srgbClr val="675E47"/>
                    </a:solidFill>
                  </a:rPr>
                  <a:t>Competitive Ratio </a:t>
                </a:r>
                <a:r>
                  <a:rPr lang="en-US" sz="3600" dirty="0" smtClean="0">
                    <a:solidFill>
                      <a:srgbClr val="675E47"/>
                    </a:solidFill>
                  </a:rPr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675E47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675E47"/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solidFill>
                              <a:srgbClr val="675E47"/>
                            </a:solidFill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675E47"/>
                    </a:solidFill>
                  </a:rPr>
                  <a:t> </a:t>
                </a:r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983162"/>
          </a:xfrm>
        </p:spPr>
        <p:txBody>
          <a:bodyPr/>
          <a:lstStyle/>
          <a:p>
            <a:r>
              <a:rPr lang="en-US" dirty="0" smtClean="0"/>
              <a:t>For any conservative or marking A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557528" y="2240982"/>
                <a:ext cx="4523510" cy="1340880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𝐶𝑅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n-US" b="0" i="1" dirty="0" smtClean="0">
                                  <a:latin typeface="Cambria Math"/>
                                </a:rPr>
                                <m:t>         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      , </m:t>
                              </m:r>
                              <m:r>
                                <a:rPr lang="en-CA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&amp;</m:t>
                              </m:r>
                              <m:func>
                                <m:func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dirty="0" smtClean="0">
                                      <a:latin typeface="Cambria Math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b="0" i="1" dirty="0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b="0" i="1" dirty="0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f>
                                        <m:fPr>
                                          <m:ctrlPr>
                                            <a:rPr lang="en-US" b="0" i="1" dirty="0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𝛼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0" i="1" dirty="0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dirty="0" smtClean="0">
                                                  <a:latin typeface="Cambria Math"/>
                                                </a:rPr>
                                                <m:t>𝑘</m:t>
                                              </m:r>
                                              <m:r>
                                                <a:rPr lang="en-US" b="0" i="1" dirty="0" smtClean="0">
                                                  <a:latin typeface="Cambria Math"/>
                                                </a:rPr>
                                                <m:t>+1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𝛼</m:t>
                                          </m:r>
                                          <m:r>
                                            <a:rPr lang="en-US" b="0" i="1" dirty="0" smtClean="0">
                                              <a:latin typeface="Cambria Math"/>
                                            </a:rPr>
                                            <m:t>−1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  <m:r>
                                <a:rPr lang="en-US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CA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𝑘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528" y="2240982"/>
                <a:ext cx="4523510" cy="13408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C:\Users\ajsaling\Dropbox\2012.08.29 Cache Usage - Algorithms Seminar\u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20" y="3928265"/>
            <a:ext cx="4176626" cy="288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jsaling\Dropbox\2012.08.29 Cache Usage - Algorithms Seminar\ub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286" y="3917685"/>
            <a:ext cx="3608914" cy="292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9045" y="3536153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k = 10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19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-1" y="2281167"/>
                <a:ext cx="4224549" cy="1217577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𝐶𝑅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US" i="1" dirty="0">
                          <a:latin typeface="Cambria Math"/>
                        </a:rPr>
                        <m:t>≥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2−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a:rPr lang="en-US" i="1" dirty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CA" b="0" i="1" dirty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 dirty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i="1" dirty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n-US" i="1" dirty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</m:num>
                                <m:den>
                                  <m:r>
                                    <a:rPr lang="en-US" i="1" dirty="0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i="1" dirty="0">
                                      <a:latin typeface="Cambria Math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i="1" dirty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i="1" dirty="0">
                                  <a:latin typeface="Cambria Math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281167"/>
                <a:ext cx="4224549" cy="12175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2046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129"/>
    </mc:Choice>
    <mc:Fallback>
      <p:transition spd="slow" advTm="82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800" dirty="0" smtClean="0"/>
              <a:t>Paging </a:t>
            </a:r>
            <a:endParaRPr lang="en-CA" sz="2800" dirty="0" smtClean="0"/>
          </a:p>
          <a:p>
            <a:r>
              <a:rPr lang="en-CA" sz="2800" dirty="0" smtClean="0"/>
              <a:t>Paging </a:t>
            </a:r>
            <a:r>
              <a:rPr lang="en-CA" sz="2800" dirty="0" smtClean="0"/>
              <a:t>with cache usage</a:t>
            </a:r>
          </a:p>
          <a:p>
            <a:r>
              <a:rPr lang="en-CA" sz="2800" dirty="0" smtClean="0"/>
              <a:t>Interval Scheduling</a:t>
            </a:r>
            <a:endParaRPr lang="en-CA" sz="2800" dirty="0" smtClean="0"/>
          </a:p>
          <a:p>
            <a:r>
              <a:rPr lang="en-CA" sz="2800" dirty="0" smtClean="0"/>
              <a:t>Online algorithms</a:t>
            </a:r>
          </a:p>
          <a:p>
            <a:r>
              <a:rPr lang="en-CA" sz="2800" dirty="0" smtClean="0"/>
              <a:t>Simulations</a:t>
            </a:r>
          </a:p>
          <a:p>
            <a:r>
              <a:rPr lang="en-CA" sz="2800" dirty="0" smtClean="0"/>
              <a:t>Conclusions</a:t>
            </a:r>
            <a:endParaRPr lang="en-CA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302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97"/>
    </mc:Choice>
    <mc:Fallback>
      <p:transition spd="slow" advTm="24097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05" y="1764106"/>
            <a:ext cx="7261710" cy="1513038"/>
            <a:chOff x="0" y="2555807"/>
            <a:chExt cx="7261710" cy="1513038"/>
          </a:xfrm>
        </p:grpSpPr>
        <p:graphicFrame>
          <p:nvGraphicFramePr>
            <p:cNvPr id="4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72290345"/>
                </p:ext>
              </p:extLst>
            </p:nvPr>
          </p:nvGraphicFramePr>
          <p:xfrm>
            <a:off x="2262585" y="2555807"/>
            <a:ext cx="4170712" cy="1513038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</a:tblGrid>
                <a:tr h="199140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</a:tbl>
            </a:graphicData>
          </a:graphic>
        </p:graphicFrame>
        <p:cxnSp>
          <p:nvCxnSpPr>
            <p:cNvPr id="32" name="Straight Connector 31"/>
            <p:cNvCxnSpPr/>
            <p:nvPr/>
          </p:nvCxnSpPr>
          <p:spPr>
            <a:xfrm flipV="1">
              <a:off x="0" y="2761405"/>
              <a:ext cx="2267700" cy="11732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93095" y="2968140"/>
              <a:ext cx="1805035" cy="1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84690" y="3198570"/>
              <a:ext cx="138530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498130" y="2767270"/>
              <a:ext cx="998530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769990" y="2974005"/>
              <a:ext cx="46255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91625" y="3390595"/>
              <a:ext cx="1306075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97700" y="3198570"/>
              <a:ext cx="195835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232540" y="3406290"/>
              <a:ext cx="74433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496660" y="2971072"/>
              <a:ext cx="1689820" cy="293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595612" y="3621025"/>
              <a:ext cx="214130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976875" y="3621025"/>
              <a:ext cx="74874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216830" y="3406290"/>
              <a:ext cx="146891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186480" y="3198570"/>
              <a:ext cx="1920250" cy="586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455315" y="2968140"/>
              <a:ext cx="47876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595612" y="3851455"/>
              <a:ext cx="285148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719390" y="3851455"/>
              <a:ext cx="73592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956050" y="3621025"/>
              <a:ext cx="215068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694695" y="3851455"/>
              <a:ext cx="10753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934075" y="3406290"/>
              <a:ext cx="10753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186370" y="2968140"/>
              <a:ext cx="10753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187245" y="4068845"/>
              <a:ext cx="5246052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3720860" y="2773395"/>
              <a:ext cx="49926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456785" y="2761405"/>
              <a:ext cx="172958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805" y="1764106"/>
            <a:ext cx="7261710" cy="1513038"/>
            <a:chOff x="0" y="2555807"/>
            <a:chExt cx="7261710" cy="1513038"/>
          </a:xfrm>
        </p:grpSpPr>
        <p:graphicFrame>
          <p:nvGraphicFramePr>
            <p:cNvPr id="35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81370331"/>
                </p:ext>
              </p:extLst>
            </p:nvPr>
          </p:nvGraphicFramePr>
          <p:xfrm>
            <a:off x="2262585" y="2555807"/>
            <a:ext cx="4170712" cy="1513038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</a:tblGrid>
                <a:tr h="199140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</a:tbl>
            </a:graphicData>
          </a:graphic>
        </p:graphicFrame>
        <p:cxnSp>
          <p:nvCxnSpPr>
            <p:cNvPr id="36" name="Straight Connector 35"/>
            <p:cNvCxnSpPr/>
            <p:nvPr/>
          </p:nvCxnSpPr>
          <p:spPr>
            <a:xfrm flipV="1">
              <a:off x="0" y="2761405"/>
              <a:ext cx="2267700" cy="11732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3095" y="2968140"/>
              <a:ext cx="1805035" cy="1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384690" y="3198570"/>
              <a:ext cx="138530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2498130" y="2767270"/>
              <a:ext cx="998530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769990" y="2974005"/>
              <a:ext cx="46255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691625" y="3390595"/>
              <a:ext cx="1306075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997700" y="3198570"/>
              <a:ext cx="195835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232540" y="3406290"/>
              <a:ext cx="74433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496660" y="2971072"/>
              <a:ext cx="1689820" cy="293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95612" y="3621025"/>
              <a:ext cx="214130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76875" y="3621025"/>
              <a:ext cx="74874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216830" y="3406290"/>
              <a:ext cx="146891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5186480" y="3198570"/>
              <a:ext cx="1920250" cy="586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455315" y="2968140"/>
              <a:ext cx="47876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595612" y="3851455"/>
              <a:ext cx="285148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719390" y="3851455"/>
              <a:ext cx="73592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56050" y="3621025"/>
              <a:ext cx="215068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694695" y="3851455"/>
              <a:ext cx="10753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34075" y="3406290"/>
              <a:ext cx="10753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186370" y="2968140"/>
              <a:ext cx="10753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187245" y="4068845"/>
              <a:ext cx="5246052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3720860" y="2773395"/>
              <a:ext cx="49926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456785" y="2761405"/>
              <a:ext cx="172958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20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98030" y="1371319"/>
                <a:ext cx="149630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sz="2200" dirty="0" smtClean="0"/>
                  <a:t>Case </a:t>
                </a:r>
                <a14:m>
                  <m:oMath xmlns:m="http://schemas.openxmlformats.org/officeDocument/2006/math">
                    <m:r>
                      <a:rPr lang="en-CA" sz="2200" i="1">
                        <a:latin typeface="Cambria Math"/>
                      </a:rPr>
                      <m:t>𝛼</m:t>
                    </m:r>
                    <m:r>
                      <a:rPr lang="en-CA" sz="2200" i="1">
                        <a:latin typeface="Cambria Math"/>
                      </a:rPr>
                      <m:t>&gt;</m:t>
                    </m:r>
                    <m:r>
                      <a:rPr lang="en-CA" sz="2200" i="1">
                        <a:latin typeface="Cambria Math"/>
                      </a:rPr>
                      <m:t>𝑘</m:t>
                    </m:r>
                  </m:oMath>
                </a14:m>
                <a:endParaRPr lang="en-CA" sz="2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30" y="1371319"/>
                <a:ext cx="1496307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4878" t="-8451" b="-267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itle 1"/>
              <p:cNvSpPr txBox="1">
                <a:spLocks/>
              </p:cNvSpPr>
              <p:nvPr/>
            </p:nvSpPr>
            <p:spPr>
              <a:xfrm>
                <a:off x="457200" y="274638"/>
                <a:ext cx="7620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600" kern="1200" cap="none" spc="-10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 smtClean="0"/>
                  <a:t>Competitive 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3600" dirty="0" smtClean="0"/>
                  <a:t> (upper bound)</a:t>
                </a:r>
                <a:endParaRPr lang="en-US" sz="3600" dirty="0"/>
              </a:p>
            </p:txBody>
          </p:sp>
        </mc:Choice>
        <mc:Fallback>
          <p:sp>
            <p:nvSpPr>
              <p:cNvPr id="78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7620000" cy="1143000"/>
              </a:xfrm>
              <a:prstGeom prst="rect">
                <a:avLst/>
              </a:prstGeom>
              <a:blipFill rotWithShape="1">
                <a:blip r:embed="rId4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83696"/>
          </a:xfrm>
        </p:spPr>
        <p:txBody>
          <a:bodyPr/>
          <a:lstStyle/>
          <a:p>
            <a:r>
              <a:rPr lang="en-CA" dirty="0" smtClean="0"/>
              <a:t>	</a:t>
            </a:r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8840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460"/>
    </mc:Choice>
    <mc:Fallback>
      <p:transition spd="slow" advTm="51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31000" decel="3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1111E-6 L -2.22222E-6 0.4604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 smtClean="0"/>
                  <a:t>Competitive 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3600" dirty="0" smtClean="0"/>
                  <a:t> (upper bound)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717232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i="1" dirty="0" smtClean="0">
                <a:latin typeface="Cambria Math"/>
              </a:rPr>
              <a:t>					</a:t>
            </a:r>
            <a:endParaRPr lang="en-US" i="1" dirty="0">
              <a:latin typeface="Cambria Math"/>
            </a:endParaRPr>
          </a:p>
          <a:p>
            <a:pPr marL="411480" lvl="1" indent="0">
              <a:buNone/>
            </a:pPr>
            <a:endParaRPr lang="en-US" i="1" dirty="0" smtClean="0">
              <a:latin typeface="Cambria Math"/>
            </a:endParaRPr>
          </a:p>
          <a:p>
            <a:pPr marL="411480" lvl="1" indent="0">
              <a:buNone/>
            </a:pPr>
            <a:endParaRPr lang="en-US" i="1" dirty="0" smtClean="0">
              <a:latin typeface="Cambria Math"/>
            </a:endParaRP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6112354"/>
              </p:ext>
            </p:extLst>
          </p:nvPr>
        </p:nvGraphicFramePr>
        <p:xfrm>
          <a:off x="2254854" y="1772584"/>
          <a:ext cx="4170712" cy="151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</a:tblGrid>
              <a:tr h="1991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-9536" y="1978182"/>
            <a:ext cx="226950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5364" y="2184917"/>
            <a:ext cx="1805035" cy="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76959" y="2415347"/>
            <a:ext cx="13853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490399" y="1984047"/>
            <a:ext cx="998530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62259" y="2190782"/>
            <a:ext cx="4625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683894" y="2607372"/>
            <a:ext cx="130607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89969" y="2415347"/>
            <a:ext cx="19583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224809" y="2623067"/>
            <a:ext cx="74433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84716" y="2837802"/>
            <a:ext cx="214447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69144" y="2837802"/>
            <a:ext cx="74874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09099" y="2623067"/>
            <a:ext cx="14689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178749" y="2415347"/>
            <a:ext cx="1920250" cy="586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447584" y="2184917"/>
            <a:ext cx="47876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584716" y="3068232"/>
            <a:ext cx="2854648" cy="373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711659" y="3068232"/>
            <a:ext cx="7359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948319" y="2837802"/>
            <a:ext cx="21506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686964" y="3068232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926344" y="2623067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178639" y="2184917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179514" y="3285622"/>
            <a:ext cx="524605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713129" y="1990172"/>
            <a:ext cx="49926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449054" y="1978182"/>
            <a:ext cx="172958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27857"/>
              </p:ext>
            </p:extLst>
          </p:nvPr>
        </p:nvGraphicFramePr>
        <p:xfrm>
          <a:off x="2254854" y="1772584"/>
          <a:ext cx="4170712" cy="151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</a:tblGrid>
              <a:tr h="1991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685364" y="2184917"/>
            <a:ext cx="1805035" cy="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76959" y="2415347"/>
            <a:ext cx="13853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490399" y="1984047"/>
            <a:ext cx="998530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762259" y="2190782"/>
            <a:ext cx="4625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83894" y="2607372"/>
            <a:ext cx="130607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89969" y="2415347"/>
            <a:ext cx="19583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224809" y="2623067"/>
            <a:ext cx="74433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498606" y="2190750"/>
            <a:ext cx="1697282" cy="36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584716" y="2837802"/>
            <a:ext cx="214447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969144" y="2837802"/>
            <a:ext cx="74874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209099" y="2623067"/>
            <a:ext cx="14689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47584" y="2184917"/>
            <a:ext cx="47876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84716" y="3071962"/>
            <a:ext cx="287020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711659" y="3068232"/>
            <a:ext cx="7359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713129" y="1990172"/>
            <a:ext cx="49926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449054" y="1978182"/>
            <a:ext cx="172958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6730161"/>
              </p:ext>
            </p:extLst>
          </p:nvPr>
        </p:nvGraphicFramePr>
        <p:xfrm>
          <a:off x="2261225" y="4988362"/>
          <a:ext cx="4170712" cy="151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</a:tblGrid>
              <a:tr h="1991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0" name="Straight Connector 79"/>
          <p:cNvCxnSpPr/>
          <p:nvPr/>
        </p:nvCxnSpPr>
        <p:spPr>
          <a:xfrm flipV="1">
            <a:off x="-1360" y="5193960"/>
            <a:ext cx="2267700" cy="1173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91735" y="5400695"/>
            <a:ext cx="1805035" cy="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383330" y="5631125"/>
            <a:ext cx="13853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496770" y="5199825"/>
            <a:ext cx="998530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768630" y="5406560"/>
            <a:ext cx="4625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690265" y="5823150"/>
            <a:ext cx="130607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996340" y="5631125"/>
            <a:ext cx="19583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231180" y="5838845"/>
            <a:ext cx="74433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495300" y="5400695"/>
            <a:ext cx="168982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594252" y="6053580"/>
            <a:ext cx="214130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975515" y="6053580"/>
            <a:ext cx="74874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215470" y="5838845"/>
            <a:ext cx="14689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185120" y="5631125"/>
            <a:ext cx="1920250" cy="586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453955" y="5400695"/>
            <a:ext cx="47876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484105" y="6284010"/>
            <a:ext cx="296163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718030" y="6284010"/>
            <a:ext cx="7359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954690" y="6053580"/>
            <a:ext cx="21506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693335" y="6284010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932715" y="5838845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185010" y="5400695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185885" y="6501400"/>
            <a:ext cx="524605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719500" y="5205950"/>
            <a:ext cx="49926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455425" y="5193960"/>
            <a:ext cx="172958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3495300" y="2190786"/>
            <a:ext cx="1033838" cy="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445735" y="1976220"/>
            <a:ext cx="1040995" cy="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205934" y="2623068"/>
            <a:ext cx="1040995" cy="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990369" y="2414358"/>
            <a:ext cx="1040995" cy="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694889" y="2184918"/>
            <a:ext cx="1040995" cy="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587881" y="2837802"/>
            <a:ext cx="7490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-10896" y="1976083"/>
            <a:ext cx="1040995" cy="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1568160" y="3068232"/>
            <a:ext cx="688644" cy="37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2" name="Table 1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59019"/>
                  </p:ext>
                </p:extLst>
              </p:nvPr>
            </p:nvGraphicFramePr>
            <p:xfrm>
              <a:off x="1192360" y="3774645"/>
              <a:ext cx="960125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60125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𝑂𝑃𝑇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42" name="Table 1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59019"/>
                  </p:ext>
                </p:extLst>
              </p:nvPr>
            </p:nvGraphicFramePr>
            <p:xfrm>
              <a:off x="1192360" y="3774645"/>
              <a:ext cx="960125" cy="9144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60125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37" r="-637" b="-101333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37" t="-100000" r="-637" b="-1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21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Rectangle 105"/>
              <p:cNvSpPr/>
              <p:nvPr/>
            </p:nvSpPr>
            <p:spPr>
              <a:xfrm>
                <a:off x="398030" y="1371319"/>
                <a:ext cx="149630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sz="2200" dirty="0" smtClean="0"/>
                  <a:t>Case </a:t>
                </a:r>
                <a14:m>
                  <m:oMath xmlns:m="http://schemas.openxmlformats.org/officeDocument/2006/math">
                    <m:r>
                      <a:rPr lang="en-CA" sz="2200" i="1">
                        <a:latin typeface="Cambria Math"/>
                      </a:rPr>
                      <m:t>𝛼</m:t>
                    </m:r>
                    <m:r>
                      <a:rPr lang="en-CA" sz="2200" i="1">
                        <a:latin typeface="Cambria Math"/>
                      </a:rPr>
                      <m:t>&gt;</m:t>
                    </m:r>
                    <m:r>
                      <a:rPr lang="en-CA" sz="2200" i="1">
                        <a:latin typeface="Cambria Math"/>
                      </a:rPr>
                      <m:t>𝑘</m:t>
                    </m:r>
                  </m:oMath>
                </a14:m>
                <a:endParaRPr lang="en-CA" sz="2200" dirty="0"/>
              </a:p>
            </p:txBody>
          </p:sp>
        </mc:Choice>
        <mc:Fallback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30" y="1371319"/>
                <a:ext cx="1496307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4878" t="-8451" b="-267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>
            <a:off x="1323205" y="4235505"/>
            <a:ext cx="6933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Rectangle 120"/>
              <p:cNvSpPr/>
              <p:nvPr/>
            </p:nvSpPr>
            <p:spPr>
              <a:xfrm>
                <a:off x="2008374" y="3972623"/>
                <a:ext cx="168982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/>
                        </a:rPr>
                        <m:t> </m:t>
                      </m:r>
                      <m:r>
                        <a:rPr lang="en-CA" sz="2600" b="0" i="1" dirty="0" smtClean="0">
                          <a:latin typeface="Cambria Math"/>
                        </a:rPr>
                        <m:t>    </m:t>
                      </m:r>
                      <m:func>
                        <m:funcPr>
                          <m:ctrlPr>
                            <a:rPr lang="en-CA" sz="2600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600" b="0" i="0" dirty="0" smtClean="0">
                              <a:latin typeface="Cambria Math"/>
                            </a:rPr>
                            <m:t>max</m:t>
                          </m:r>
                        </m:fName>
                        <m:e>
                          <m:r>
                            <a:rPr lang="en-CA" sz="2600" b="0" i="1" dirty="0" smtClean="0">
                              <a:latin typeface="Cambria Math"/>
                            </a:rPr>
                            <m:t>   2,</m:t>
                          </m:r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21" name="Rectangle 1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8374" y="3972623"/>
                <a:ext cx="1689820" cy="49244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Left Brace 69"/>
          <p:cNvSpPr/>
          <p:nvPr/>
        </p:nvSpPr>
        <p:spPr>
          <a:xfrm>
            <a:off x="3179806" y="3804432"/>
            <a:ext cx="134276" cy="914400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7" name="Straight Arrow Connector 106"/>
          <p:cNvCxnSpPr/>
          <p:nvPr/>
        </p:nvCxnSpPr>
        <p:spPr>
          <a:xfrm flipV="1">
            <a:off x="1669861" y="3429000"/>
            <a:ext cx="0" cy="375432"/>
          </a:xfrm>
          <a:prstGeom prst="straightConnector1">
            <a:avLst/>
          </a:prstGeom>
          <a:ln w="25400" cap="flat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>
            <a:off x="1669992" y="4689045"/>
            <a:ext cx="0" cy="401286"/>
          </a:xfrm>
          <a:prstGeom prst="straightConnector1">
            <a:avLst/>
          </a:prstGeom>
          <a:ln w="25400" cap="flat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Rectangle 133"/>
              <p:cNvSpPr/>
              <p:nvPr/>
            </p:nvSpPr>
            <p:spPr>
              <a:xfrm>
                <a:off x="4529138" y="4015709"/>
                <a:ext cx="75031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600" b="0" i="1" smtClean="0">
                          <a:latin typeface="Cambria Math"/>
                        </a:rPr>
                        <m:t> ,</m:t>
                      </m:r>
                      <m:r>
                        <a:rPr lang="en-CA" sz="26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138" y="4015709"/>
                <a:ext cx="750319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Rectangle 134"/>
              <p:cNvSpPr/>
              <p:nvPr/>
            </p:nvSpPr>
            <p:spPr>
              <a:xfrm>
                <a:off x="3641238" y="3774645"/>
                <a:ext cx="1805035" cy="87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dirty="0" smtClean="0"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6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600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𝛼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38" y="3774645"/>
                <a:ext cx="1805035" cy="8755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Left Brace 135"/>
          <p:cNvSpPr/>
          <p:nvPr/>
        </p:nvSpPr>
        <p:spPr>
          <a:xfrm>
            <a:off x="5250268" y="3761644"/>
            <a:ext cx="134276" cy="914400"/>
          </a:xfrm>
          <a:prstGeom prst="leftBrace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1" name="Rectangle 140"/>
              <p:cNvSpPr/>
              <p:nvPr/>
            </p:nvSpPr>
            <p:spPr>
              <a:xfrm>
                <a:off x="1978995" y="3989283"/>
                <a:ext cx="588926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dirty="0" smtClean="0">
                          <a:latin typeface="Cambria Math"/>
                        </a:rPr>
                        <m:t>≤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8995" y="3989283"/>
                <a:ext cx="588926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Rectangle 142"/>
              <p:cNvSpPr/>
              <p:nvPr/>
            </p:nvSpPr>
            <p:spPr>
              <a:xfrm>
                <a:off x="1992612" y="3984236"/>
                <a:ext cx="168982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dirty="0" smtClean="0">
                          <a:latin typeface="Cambria Math"/>
                        </a:rPr>
                        <m:t> </m:t>
                      </m:r>
                      <m:r>
                        <a:rPr lang="en-CA" sz="2600" b="0" i="1" dirty="0" smtClean="0">
                          <a:latin typeface="Cambria Math"/>
                        </a:rPr>
                        <m:t>   </m:t>
                      </m:r>
                      <m:func>
                        <m:funcPr>
                          <m:ctrlPr>
                            <a:rPr lang="en-CA" sz="2600" b="0" i="1" dirty="0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 sz="2600" b="0" i="0" dirty="0" smtClean="0">
                              <a:latin typeface="Cambria Math"/>
                            </a:rPr>
                            <m:t>min</m:t>
                          </m:r>
                        </m:fName>
                        <m:e/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43" name="Rectangle 1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12" y="3984236"/>
                <a:ext cx="1689820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6011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629"/>
    </mc:Choice>
    <mc:Fallback>
      <p:transition spd="slow" advTm="1346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7" presetClass="emph" presetSubtype="2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7" presetClass="emph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2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7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7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5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6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04624E-7 L -0.06145 -4.04624E-7 " pathEditMode="relative" rAng="0" ptsTypes="AA">
                                      <p:cBhvr>
                                        <p:cTn id="30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1" grpId="1"/>
      <p:bldP spid="70" grpId="0" animBg="1"/>
      <p:bldP spid="70" grpId="1" animBg="1"/>
      <p:bldP spid="70" grpId="2" animBg="1"/>
      <p:bldP spid="134" grpId="0"/>
      <p:bldP spid="135" grpId="0"/>
      <p:bldP spid="135" grpId="1"/>
      <p:bldP spid="136" grpId="0" animBg="1"/>
      <p:bldP spid="136" grpId="1" animBg="1"/>
      <p:bldP spid="136" grpId="2" animBg="1"/>
      <p:bldP spid="141" grpId="0"/>
      <p:bldP spid="1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 of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725"/>
            <a:ext cx="7620000" cy="5084075"/>
          </a:xfrm>
        </p:spPr>
        <p:txBody>
          <a:bodyPr/>
          <a:lstStyle/>
          <a:p>
            <a:r>
              <a:rPr lang="en-US" dirty="0" smtClean="0"/>
              <a:t>L = Average length of phase in k-phase partition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77145" y="1931205"/>
                <a:ext cx="6375230" cy="9766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/>
                        </a:rPr>
                        <m:t>𝐶𝑅</m:t>
                      </m:r>
                      <m:d>
                        <m:dPr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/>
                        </a:rPr>
                        <m:t>≤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 dirty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dirty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   2                    </m:t>
                              </m:r>
                              <m:r>
                                <a:rPr lang="en-CA" b="0" i="1" dirty="0" smtClean="0">
                                  <a:latin typeface="Cambria Math"/>
                                </a:rPr>
                                <m:t>                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𝛼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−2)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dirty="0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i="1" dirty="0">
                                      <a:latin typeface="Cambria Math"/>
                                    </a:rPr>
                                    <m:t>𝑘</m:t>
                                  </m:r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𝛼</m:t>
                                      </m:r>
                                      <m:r>
                                        <a:rPr lang="en-US" i="1" dirty="0">
                                          <a:latin typeface="Cambria Math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𝛼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−1+</m:t>
                                  </m:r>
                                  <m:r>
                                    <a:rPr lang="en-US" b="0" i="1" dirty="0" smtClean="0">
                                      <a:latin typeface="Cambria Math"/>
                                    </a:rPr>
                                    <m:t>𝐿</m:t>
                                  </m:r>
                                </m:den>
                              </m:f>
                              <m:r>
                                <a:rPr lang="en-CA" b="0" i="1" dirty="0" smtClean="0">
                                  <a:latin typeface="Cambria Math"/>
                                </a:rPr>
                                <m:t>                 </m:t>
                              </m:r>
                              <m:r>
                                <a:rPr lang="en-US" b="0" i="1" dirty="0" smtClean="0">
                                  <a:latin typeface="Cambria Math"/>
                                </a:rPr>
                                <m:t>~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145" y="1931205"/>
                <a:ext cx="6375230" cy="97661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C:\Users\ajsaling\Dropbox\2012.08.29 Cache Usage - Algorithms Seminar\ub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30" y="3048000"/>
            <a:ext cx="6381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84275" y="3429000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k = 10</a:t>
            </a:r>
          </a:p>
          <a:p>
            <a:r>
              <a:rPr lang="en-CA" dirty="0" smtClean="0"/>
              <a:t>L = 150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22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2730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020"/>
    </mc:Choice>
    <mc:Fallback>
      <p:transition spd="slow" advTm="33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2925"/>
            <a:ext cx="7620000" cy="1143000"/>
          </a:xfrm>
        </p:spPr>
        <p:txBody>
          <a:bodyPr/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9099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5"/>
    </mc:Choice>
    <mc:Fallback>
      <p:transition spd="slow" advTm="110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Ratio k=5 </a:t>
            </a:r>
            <a:endParaRPr lang="en-US" dirty="0"/>
          </a:p>
        </p:txBody>
      </p:sp>
      <p:pic>
        <p:nvPicPr>
          <p:cNvPr id="4" name="Picture 3" descr="C:\Documents and Settings\Alejandro\My Documents\Dropbox\2012.08.29 Cache Usage - Algorithms Seminar\espresso-VMTrace\k5\ratio_espresso-VMTrace_k5_2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6295"/>
            <a:ext cx="7975600" cy="558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591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899"/>
    </mc:Choice>
    <mc:Fallback>
      <p:transition spd="slow" advTm="29899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Ratio k=7</a:t>
            </a:r>
            <a:endParaRPr lang="en-US" dirty="0"/>
          </a:p>
        </p:txBody>
      </p:sp>
      <p:pic>
        <p:nvPicPr>
          <p:cNvPr id="4" name="Picture 3" descr="C:\Documents and Settings\Alejandro\My Documents\Dropbox\2012.08.29 Cache Usage - Algorithms Seminar\espresso-VMTrace\ratio_espresso-VMTrace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24" y="1278320"/>
            <a:ext cx="7921775" cy="554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519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14"/>
    </mc:Choice>
    <mc:Fallback>
      <p:transition spd="slow" advTm="11314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Faults</a:t>
            </a:r>
            <a:endParaRPr lang="en-US" dirty="0"/>
          </a:p>
        </p:txBody>
      </p:sp>
      <p:pic>
        <p:nvPicPr>
          <p:cNvPr id="3075" name="Picture 3" descr="C:\Documents and Settings\Alejandro\My Documents\Dropbox\2012.08.29 Cache Usage - Algorithms Seminar\espresso-VMTrace\k5\faults_espresso-VMTrace_k5_2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3" y="1239914"/>
            <a:ext cx="7653117" cy="535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817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29"/>
    </mc:Choice>
    <mc:Fallback>
      <p:transition spd="slow" advTm="15929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Cache </a:t>
            </a:r>
            <a:r>
              <a:rPr lang="en-US" dirty="0" smtClean="0"/>
              <a:t>Usage</a:t>
            </a:r>
            <a:endParaRPr lang="en-US" dirty="0"/>
          </a:p>
        </p:txBody>
      </p:sp>
      <p:pic>
        <p:nvPicPr>
          <p:cNvPr id="6146" name="Picture 2" descr="C:\Documents and Settings\Alejandro\My Documents\Dropbox\2012.08.29 Cache Usage - Algorithms Seminar\espresso-VMTrace\k5\cache_espresso-VMTrace_k5_2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5" y="1417638"/>
            <a:ext cx="7601505" cy="53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1595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03"/>
    </mc:Choice>
    <mc:Fallback>
      <p:transition spd="slow" advTm="1270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Introduced Minimum Cache Usage problem</a:t>
            </a:r>
          </a:p>
          <a:p>
            <a:r>
              <a:rPr lang="en-US" dirty="0" smtClean="0"/>
              <a:t>Cost-sensitive family of online algorithms </a:t>
            </a:r>
          </a:p>
          <a:p>
            <a:pPr lvl="1"/>
            <a:r>
              <a:rPr lang="en-US" dirty="0" smtClean="0"/>
              <a:t>2 ≤ CR(</a:t>
            </a:r>
            <a:r>
              <a:rPr lang="el-GR" dirty="0" smtClean="0"/>
              <a:t>α</a:t>
            </a:r>
            <a:r>
              <a:rPr lang="en-US" dirty="0" smtClean="0"/>
              <a:t>) </a:t>
            </a:r>
            <a:r>
              <a:rPr lang="en-US" dirty="0"/>
              <a:t>≤</a:t>
            </a:r>
            <a:r>
              <a:rPr lang="en-US" dirty="0" smtClean="0"/>
              <a:t> k</a:t>
            </a:r>
          </a:p>
          <a:p>
            <a:pPr lvl="1"/>
            <a:r>
              <a:rPr lang="en-US" dirty="0" smtClean="0"/>
              <a:t>2-competitive for sequences with high locality</a:t>
            </a:r>
          </a:p>
          <a:p>
            <a:r>
              <a:rPr lang="en-US" dirty="0" smtClean="0"/>
              <a:t>Polynomial time optimal offline algorithm</a:t>
            </a:r>
          </a:p>
          <a:p>
            <a:r>
              <a:rPr lang="en-US" dirty="0" smtClean="0"/>
              <a:t>Algorithms </a:t>
            </a:r>
            <a:r>
              <a:rPr lang="en-US" dirty="0" smtClean="0"/>
              <a:t>are </a:t>
            </a:r>
            <a:r>
              <a:rPr lang="en-US" dirty="0" smtClean="0"/>
              <a:t>competitive </a:t>
            </a:r>
            <a:r>
              <a:rPr lang="en-US" dirty="0" smtClean="0"/>
              <a:t>in practice</a:t>
            </a:r>
          </a:p>
          <a:p>
            <a:endParaRPr lang="en-US" dirty="0"/>
          </a:p>
          <a:p>
            <a:r>
              <a:rPr lang="en-US" dirty="0" smtClean="0"/>
              <a:t>Future Work:</a:t>
            </a:r>
          </a:p>
          <a:p>
            <a:pPr lvl="1"/>
            <a:r>
              <a:rPr lang="en-US" dirty="0" smtClean="0"/>
              <a:t>Deeper lower bound analysis</a:t>
            </a:r>
          </a:p>
          <a:p>
            <a:pPr lvl="1"/>
            <a:r>
              <a:rPr lang="en-US" dirty="0" smtClean="0"/>
              <a:t>Other online algorithms</a:t>
            </a:r>
          </a:p>
          <a:p>
            <a:pPr lvl="1"/>
            <a:r>
              <a:rPr lang="en-US" dirty="0" smtClean="0"/>
              <a:t>Applications, e.g., shared cache cooperative strategy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04635" y="5908357"/>
            <a:ext cx="15817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600" dirty="0" smtClean="0"/>
              <a:t>Thank you</a:t>
            </a:r>
            <a:endParaRPr lang="en-CA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28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676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55"/>
    </mc:Choice>
    <mc:Fallback>
      <p:transition spd="slow" advTm="813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211683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A be marking or conservative</a:t>
                </a: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𝐶𝑅</m:t>
                    </m:r>
                    <m:d>
                      <m:dPr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latin typeface="Cambria Math"/>
                      </a:rPr>
                      <m:t>≥</m:t>
                    </m:r>
                    <m:d>
                      <m:dPr>
                        <m:begChr m:val="{"/>
                        <m:endChr m:val=""/>
                        <m:ctrlPr>
                          <a:rPr lang="en-US" i="1" dirty="0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2−</m:t>
                            </m:r>
                            <m:f>
                              <m:f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+1</m:t>
                                </m:r>
                              </m:den>
                            </m:f>
                            <m:r>
                              <a:rPr lang="en-US" i="1" dirty="0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𝛼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−1</m:t>
                            </m:r>
                          </m:e>
                          <m:e>
                            <m:r>
                              <a:rPr lang="en-US" i="1" dirty="0" smtClean="0">
                                <a:latin typeface="Cambria Math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i="1" dirty="0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+</m:t>
                                </m:r>
                                <m:f>
                                  <m:fPr>
                                    <m:type m:val="lin"/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dirty="0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𝑘</m:t>
                                        </m:r>
                                      </m:e>
                                      <m:sup>
                                        <m:r>
                                          <a:rPr lang="en-US" b="0" i="1" dirty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num>
                              <m:den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𝛼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 dirty="0" smtClean="0">
                                <a:latin typeface="Cambria Math"/>
                              </a:rPr>
                              <m:t>,  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𝛼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≥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 smtClean="0"/>
                  <a:t>  </a:t>
                </a:r>
              </a:p>
              <a:p>
                <a:pPr marL="114300" indent="0">
                  <a:buNone/>
                </a:pPr>
                <a:endParaRPr lang="en-US" dirty="0" smtClean="0"/>
              </a:p>
              <a:p>
                <a:pPr marL="11430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2116832"/>
              </a:xfrm>
              <a:blipFill rotWithShape="1">
                <a:blip r:embed="rId3"/>
                <a:stretch>
                  <a:fillRect t="-1729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itle 1"/>
              <p:cNvSpPr txBox="1">
                <a:spLocks/>
              </p:cNvSpPr>
              <p:nvPr/>
            </p:nvSpPr>
            <p:spPr>
              <a:xfrm>
                <a:off x="609600" y="427038"/>
                <a:ext cx="7620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600" kern="1200" cap="none" spc="-10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 smtClean="0"/>
                  <a:t>Competitive 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3600" dirty="0" smtClean="0"/>
                  <a:t> (lower bound)</a:t>
                </a:r>
                <a:endParaRPr lang="en-US" sz="3600" dirty="0"/>
              </a:p>
            </p:txBody>
          </p:sp>
        </mc:Choice>
        <mc:Fallback xmlns="">
          <p:sp>
            <p:nvSpPr>
              <p:cNvPr id="2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7038"/>
                <a:ext cx="7620000" cy="1143000"/>
              </a:xfrm>
              <a:prstGeom prst="rect">
                <a:avLst/>
              </a:prstGeom>
              <a:blipFill rotWithShape="1">
                <a:blip r:embed="rId4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333086" y="4695833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k = 10</a:t>
            </a:r>
            <a:endParaRPr lang="en-CA" dirty="0"/>
          </a:p>
        </p:txBody>
      </p:sp>
      <p:pic>
        <p:nvPicPr>
          <p:cNvPr id="1029" name="Picture 5" descr="C:\Users\ajsaling\Dropbox\2012.08.29 Cache Usage - Algorithms Seminar\l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50" y="3621025"/>
            <a:ext cx="4476119" cy="31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29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328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304"/>
    </mc:Choice>
    <mc:Fallback>
      <p:transition spd="slow" advTm="633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23B6BD-4A4B-45CD-940C-0FDD64B16D0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1295754" y="2160060"/>
            <a:ext cx="861060" cy="1143000"/>
          </a:xfrm>
          <a:prstGeom prst="flowChartMagneticDisk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>
            <a:off x="2210154" y="2588685"/>
            <a:ext cx="1447800" cy="285750"/>
          </a:xfrm>
          <a:prstGeom prst="left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1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153" y="2472480"/>
            <a:ext cx="3929153" cy="518160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852698" y="1417140"/>
            <a:ext cx="2648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800" dirty="0" smtClean="0"/>
              <a:t>Slow memory</a:t>
            </a:r>
            <a:endParaRPr lang="en-US" sz="2800" dirty="0"/>
          </a:p>
        </p:txBody>
      </p:sp>
      <p:sp>
        <p:nvSpPr>
          <p:cNvPr id="13" name="TextBox 8"/>
          <p:cNvSpPr txBox="1"/>
          <p:nvPr/>
        </p:nvSpPr>
        <p:spPr>
          <a:xfrm>
            <a:off x="4436146" y="1488250"/>
            <a:ext cx="3083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800" dirty="0" smtClean="0"/>
              <a:t>Cache of </a:t>
            </a:r>
            <a:r>
              <a:rPr lang="es-CL" sz="2800" dirty="0" err="1" smtClean="0"/>
              <a:t>size</a:t>
            </a:r>
            <a:r>
              <a:rPr lang="es-CL" sz="2800" dirty="0" smtClean="0"/>
              <a:t> </a:t>
            </a:r>
            <a:r>
              <a:rPr lang="es-CL" sz="2800" dirty="0" smtClean="0"/>
              <a:t>k </a:t>
            </a:r>
            <a:endParaRPr lang="en-US" sz="2800" dirty="0"/>
          </a:p>
        </p:txBody>
      </p:sp>
      <p:sp>
        <p:nvSpPr>
          <p:cNvPr id="14" name="TextBox 12"/>
          <p:cNvSpPr txBox="1"/>
          <p:nvPr/>
        </p:nvSpPr>
        <p:spPr>
          <a:xfrm>
            <a:off x="3274646" y="3429000"/>
            <a:ext cx="4525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…p</a:t>
            </a:r>
            <a:r>
              <a:rPr lang="en-US" sz="2800" baseline="-25000" dirty="0" smtClean="0"/>
              <a:t>6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3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4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4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2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10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11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5 </a:t>
            </a:r>
            <a:r>
              <a:rPr lang="en-US" sz="2800" dirty="0" smtClean="0"/>
              <a:t>p</a:t>
            </a:r>
            <a:r>
              <a:rPr lang="en-US" sz="2800" baseline="-25000" dirty="0" smtClean="0"/>
              <a:t>4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sp>
        <p:nvSpPr>
          <p:cNvPr id="15" name="TextBox 13"/>
          <p:cNvSpPr txBox="1"/>
          <p:nvPr/>
        </p:nvSpPr>
        <p:spPr>
          <a:xfrm>
            <a:off x="462876" y="3429000"/>
            <a:ext cx="2212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Page </a:t>
            </a:r>
            <a:r>
              <a:rPr lang="en-US" sz="2800" dirty="0" smtClean="0"/>
              <a:t>requests</a:t>
            </a:r>
            <a:endParaRPr lang="en-US" sz="2800" dirty="0"/>
          </a:p>
        </p:txBody>
      </p:sp>
      <p:sp>
        <p:nvSpPr>
          <p:cNvPr id="16" name="TextBox 14"/>
          <p:cNvSpPr txBox="1"/>
          <p:nvPr/>
        </p:nvSpPr>
        <p:spPr>
          <a:xfrm>
            <a:off x="101480" y="4134079"/>
            <a:ext cx="3249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Is p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in the cache?</a:t>
            </a:r>
            <a:endParaRPr lang="en-US" sz="2800" dirty="0"/>
          </a:p>
        </p:txBody>
      </p:sp>
      <p:sp>
        <p:nvSpPr>
          <p:cNvPr id="17" name="TextBox 15"/>
          <p:cNvSpPr txBox="1"/>
          <p:nvPr/>
        </p:nvSpPr>
        <p:spPr>
          <a:xfrm>
            <a:off x="3588833" y="4209258"/>
            <a:ext cx="681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-Yes</a:t>
            </a:r>
            <a:endParaRPr lang="en-US" sz="240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2934054" y="6228770"/>
            <a:ext cx="68834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Goal: minimize number of </a:t>
            </a:r>
            <a:r>
              <a:rPr lang="en-US" sz="2400" dirty="0" smtClean="0"/>
              <a:t>faults</a:t>
            </a:r>
            <a:endParaRPr lang="en-US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232235" y="5409587"/>
            <a:ext cx="480630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CA" sz="2200" dirty="0"/>
              <a:t>Traditional cost model</a:t>
            </a:r>
          </a:p>
          <a:p>
            <a:pPr marL="114300" indent="0">
              <a:buNone/>
            </a:pPr>
            <a:r>
              <a:rPr lang="en-CA" sz="2200" dirty="0"/>
              <a:t>	Hit: 0</a:t>
            </a:r>
          </a:p>
          <a:p>
            <a:pPr marL="114300" indent="0">
              <a:buNone/>
            </a:pPr>
            <a:r>
              <a:rPr lang="en-CA" sz="2200" dirty="0"/>
              <a:t>	Fault: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29906" y="4215788"/>
            <a:ext cx="102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92D050"/>
                </a:solidFill>
              </a:rPr>
              <a:t>Hit</a:t>
            </a:r>
            <a:endParaRPr lang="en-CA" sz="2800" dirty="0">
              <a:solidFill>
                <a:srgbClr val="92D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8832" y="4670923"/>
            <a:ext cx="513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</a:t>
            </a:r>
            <a:r>
              <a:rPr lang="en-US" sz="2400" dirty="0" smtClean="0"/>
              <a:t>No           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29906" y="4657299"/>
            <a:ext cx="102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C00000"/>
                </a:solidFill>
              </a:rPr>
              <a:t>Fault</a:t>
            </a:r>
            <a:endParaRPr lang="en-CA" sz="2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933" y="5160856"/>
            <a:ext cx="370197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Fetch p</a:t>
            </a:r>
            <a:r>
              <a:rPr lang="en-US" sz="2400" baseline="-25000" dirty="0"/>
              <a:t>i</a:t>
            </a:r>
            <a:r>
              <a:rPr lang="en-US" sz="2400" dirty="0"/>
              <a:t> from slow memory, </a:t>
            </a:r>
          </a:p>
          <a:p>
            <a:r>
              <a:rPr lang="en-US" sz="2400" dirty="0"/>
              <a:t>evict one page from cache</a:t>
            </a:r>
            <a:endParaRPr lang="en-CA" sz="2400" dirty="0"/>
          </a:p>
          <a:p>
            <a:endParaRPr lang="en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6901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964"/>
    </mc:Choice>
    <mc:Fallback>
      <p:transition spd="slow" advTm="51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4" grpId="0"/>
      <p:bldP spid="19" grpId="0"/>
      <p:bldP spid="5" grpId="0"/>
      <p:bldP spid="20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Paging</a:t>
            </a:r>
            <a:endParaRPr lang="en-CA" dirty="0"/>
          </a:p>
        </p:txBody>
      </p:sp>
      <p:sp>
        <p:nvSpPr>
          <p:cNvPr id="4" name="Vertical Scroll 3"/>
          <p:cNvSpPr/>
          <p:nvPr/>
        </p:nvSpPr>
        <p:spPr>
          <a:xfrm>
            <a:off x="2238197" y="2258868"/>
            <a:ext cx="504056" cy="396044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035" name="Picture 11" descr="C:\Users\ajsaling\AppData\Local\Microsoft\Windows\Temporary Internet Files\Content.IE5\S58CO884\MC9003539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1995"/>
            <a:ext cx="2133940" cy="25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Document 7"/>
          <p:cNvSpPr/>
          <p:nvPr/>
        </p:nvSpPr>
        <p:spPr>
          <a:xfrm>
            <a:off x="5521357" y="2047003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" name="Flowchart: Document 20"/>
          <p:cNvSpPr/>
          <p:nvPr/>
        </p:nvSpPr>
        <p:spPr>
          <a:xfrm>
            <a:off x="5521357" y="2470733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" name="Flowchart: Document 21"/>
          <p:cNvSpPr/>
          <p:nvPr/>
        </p:nvSpPr>
        <p:spPr>
          <a:xfrm>
            <a:off x="5961789" y="2047003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Flowchart: Document 22"/>
          <p:cNvSpPr/>
          <p:nvPr/>
        </p:nvSpPr>
        <p:spPr>
          <a:xfrm>
            <a:off x="5961789" y="2470733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" name="Flowchart: Document 23"/>
          <p:cNvSpPr/>
          <p:nvPr/>
        </p:nvSpPr>
        <p:spPr>
          <a:xfrm>
            <a:off x="6402221" y="2047003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5" name="Flowchart: Document 24"/>
          <p:cNvSpPr/>
          <p:nvPr/>
        </p:nvSpPr>
        <p:spPr>
          <a:xfrm>
            <a:off x="6402221" y="2470733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6" name="Flowchart: Document 25"/>
          <p:cNvSpPr/>
          <p:nvPr/>
        </p:nvSpPr>
        <p:spPr>
          <a:xfrm>
            <a:off x="6842653" y="2047003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7" name="Flowchart: Document 26"/>
          <p:cNvSpPr/>
          <p:nvPr/>
        </p:nvSpPr>
        <p:spPr>
          <a:xfrm>
            <a:off x="6842653" y="2470733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8" name="Flowchart: Document 27"/>
          <p:cNvSpPr/>
          <p:nvPr/>
        </p:nvSpPr>
        <p:spPr>
          <a:xfrm>
            <a:off x="7283085" y="2047003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9" name="Flowchart: Document 28"/>
          <p:cNvSpPr/>
          <p:nvPr/>
        </p:nvSpPr>
        <p:spPr>
          <a:xfrm>
            <a:off x="7283085" y="2470733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0" name="Flowchart: Document 29"/>
          <p:cNvSpPr/>
          <p:nvPr/>
        </p:nvSpPr>
        <p:spPr>
          <a:xfrm>
            <a:off x="5521357" y="2911098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15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" name="Flowchart: Document 30"/>
          <p:cNvSpPr/>
          <p:nvPr/>
        </p:nvSpPr>
        <p:spPr>
          <a:xfrm>
            <a:off x="5521357" y="3334828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  <a:r>
              <a:rPr lang="en-CA" dirty="0" smtClean="0">
                <a:solidFill>
                  <a:schemeClr val="tx1"/>
                </a:solidFill>
              </a:rPr>
              <a:t>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2" name="Flowchart: Document 31"/>
          <p:cNvSpPr/>
          <p:nvPr/>
        </p:nvSpPr>
        <p:spPr>
          <a:xfrm>
            <a:off x="5961789" y="2911098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3" name="Flowchart: Document 32"/>
          <p:cNvSpPr/>
          <p:nvPr/>
        </p:nvSpPr>
        <p:spPr>
          <a:xfrm>
            <a:off x="5961789" y="3334828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4" name="Flowchart: Document 33"/>
          <p:cNvSpPr/>
          <p:nvPr/>
        </p:nvSpPr>
        <p:spPr>
          <a:xfrm>
            <a:off x="6402221" y="2911098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21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5" name="Flowchart: Document 34"/>
          <p:cNvSpPr/>
          <p:nvPr/>
        </p:nvSpPr>
        <p:spPr>
          <a:xfrm>
            <a:off x="6402221" y="3334828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30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6" name="Flowchart: Document 35"/>
          <p:cNvSpPr/>
          <p:nvPr/>
        </p:nvSpPr>
        <p:spPr>
          <a:xfrm>
            <a:off x="6842653" y="2911098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6842653" y="3334828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22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8" name="Flowchart: Document 37"/>
          <p:cNvSpPr/>
          <p:nvPr/>
        </p:nvSpPr>
        <p:spPr>
          <a:xfrm>
            <a:off x="7283085" y="2911098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9" name="Flowchart: Document 38"/>
          <p:cNvSpPr/>
          <p:nvPr/>
        </p:nvSpPr>
        <p:spPr>
          <a:xfrm>
            <a:off x="7283085" y="3334828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0" name="Flowchart: Document 39"/>
          <p:cNvSpPr/>
          <p:nvPr/>
        </p:nvSpPr>
        <p:spPr>
          <a:xfrm>
            <a:off x="5961789" y="2472558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2005" y="167767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Cache</a:t>
            </a:r>
            <a:endParaRPr lang="en-CA" dirty="0"/>
          </a:p>
        </p:txBody>
      </p:sp>
      <p:sp>
        <p:nvSpPr>
          <p:cNvPr id="44" name="Flowchart: Document 43"/>
          <p:cNvSpPr/>
          <p:nvPr/>
        </p:nvSpPr>
        <p:spPr>
          <a:xfrm>
            <a:off x="690793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5" name="Flowchart: Document 44"/>
          <p:cNvSpPr/>
          <p:nvPr/>
        </p:nvSpPr>
        <p:spPr>
          <a:xfrm>
            <a:off x="1135484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6" name="Flowchart: Document 45"/>
          <p:cNvSpPr/>
          <p:nvPr/>
        </p:nvSpPr>
        <p:spPr>
          <a:xfrm>
            <a:off x="1560686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7" name="Flowchart: Document 46"/>
          <p:cNvSpPr/>
          <p:nvPr/>
        </p:nvSpPr>
        <p:spPr>
          <a:xfrm>
            <a:off x="2005377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0" name="Flowchart: Document 49"/>
          <p:cNvSpPr/>
          <p:nvPr/>
        </p:nvSpPr>
        <p:spPr>
          <a:xfrm>
            <a:off x="2459548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1" name="Flowchart: Document 50"/>
          <p:cNvSpPr/>
          <p:nvPr/>
        </p:nvSpPr>
        <p:spPr>
          <a:xfrm>
            <a:off x="2904239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2" name="Flowchart: Document 51"/>
          <p:cNvSpPr/>
          <p:nvPr/>
        </p:nvSpPr>
        <p:spPr>
          <a:xfrm>
            <a:off x="3329441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3" name="Flowchart: Document 52"/>
          <p:cNvSpPr/>
          <p:nvPr/>
        </p:nvSpPr>
        <p:spPr>
          <a:xfrm>
            <a:off x="3774132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4" name="Flowchart: Document 53"/>
          <p:cNvSpPr/>
          <p:nvPr/>
        </p:nvSpPr>
        <p:spPr>
          <a:xfrm>
            <a:off x="2445567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5" name="Flowchart: Document 54"/>
          <p:cNvSpPr/>
          <p:nvPr/>
        </p:nvSpPr>
        <p:spPr>
          <a:xfrm>
            <a:off x="2890258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6" name="Flowchart: Document 55"/>
          <p:cNvSpPr/>
          <p:nvPr/>
        </p:nvSpPr>
        <p:spPr>
          <a:xfrm>
            <a:off x="3315460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7" name="Flowchart: Document 56"/>
          <p:cNvSpPr/>
          <p:nvPr/>
        </p:nvSpPr>
        <p:spPr>
          <a:xfrm>
            <a:off x="3760151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778334" y="4997667"/>
            <a:ext cx="98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Memory</a:t>
            </a:r>
            <a:endParaRPr lang="en-CA" dirty="0"/>
          </a:p>
        </p:txBody>
      </p:sp>
      <p:sp>
        <p:nvSpPr>
          <p:cNvPr id="167" name="Flowchart: Document 166"/>
          <p:cNvSpPr/>
          <p:nvPr/>
        </p:nvSpPr>
        <p:spPr>
          <a:xfrm>
            <a:off x="4201099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8" name="Flowchart: Document 167"/>
          <p:cNvSpPr/>
          <p:nvPr/>
        </p:nvSpPr>
        <p:spPr>
          <a:xfrm>
            <a:off x="4645790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9" name="Flowchart: Document 168"/>
          <p:cNvSpPr/>
          <p:nvPr/>
        </p:nvSpPr>
        <p:spPr>
          <a:xfrm>
            <a:off x="5070992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0" name="Flowchart: Document 169"/>
          <p:cNvSpPr/>
          <p:nvPr/>
        </p:nvSpPr>
        <p:spPr>
          <a:xfrm>
            <a:off x="5515683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1" name="Flowchart: Document 170"/>
          <p:cNvSpPr/>
          <p:nvPr/>
        </p:nvSpPr>
        <p:spPr>
          <a:xfrm>
            <a:off x="5969854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2" name="Flowchart: Document 171"/>
          <p:cNvSpPr/>
          <p:nvPr/>
        </p:nvSpPr>
        <p:spPr>
          <a:xfrm>
            <a:off x="6414545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3" name="Flowchart: Document 172"/>
          <p:cNvSpPr/>
          <p:nvPr/>
        </p:nvSpPr>
        <p:spPr>
          <a:xfrm>
            <a:off x="6839747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4" name="Flowchart: Document 173"/>
          <p:cNvSpPr/>
          <p:nvPr/>
        </p:nvSpPr>
        <p:spPr>
          <a:xfrm>
            <a:off x="7284438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5" name="Flowchart: Document 174"/>
          <p:cNvSpPr/>
          <p:nvPr/>
        </p:nvSpPr>
        <p:spPr>
          <a:xfrm>
            <a:off x="5955873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6" name="Flowchart: Document 175"/>
          <p:cNvSpPr/>
          <p:nvPr/>
        </p:nvSpPr>
        <p:spPr>
          <a:xfrm>
            <a:off x="6400564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7" name="Flowchart: Document 176"/>
          <p:cNvSpPr/>
          <p:nvPr/>
        </p:nvSpPr>
        <p:spPr>
          <a:xfrm>
            <a:off x="6825766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8" name="Flowchart: Document 177"/>
          <p:cNvSpPr/>
          <p:nvPr/>
        </p:nvSpPr>
        <p:spPr>
          <a:xfrm>
            <a:off x="7270457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9" name="Flowchart: Document 178"/>
          <p:cNvSpPr/>
          <p:nvPr/>
        </p:nvSpPr>
        <p:spPr>
          <a:xfrm>
            <a:off x="690793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0" name="Flowchart: Document 179"/>
          <p:cNvSpPr/>
          <p:nvPr/>
        </p:nvSpPr>
        <p:spPr>
          <a:xfrm>
            <a:off x="1135484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1" name="Flowchart: Document 180"/>
          <p:cNvSpPr/>
          <p:nvPr/>
        </p:nvSpPr>
        <p:spPr>
          <a:xfrm>
            <a:off x="1560686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2" name="Flowchart: Document 181"/>
          <p:cNvSpPr/>
          <p:nvPr/>
        </p:nvSpPr>
        <p:spPr>
          <a:xfrm>
            <a:off x="2005377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3" name="Flowchart: Document 182"/>
          <p:cNvSpPr/>
          <p:nvPr/>
        </p:nvSpPr>
        <p:spPr>
          <a:xfrm>
            <a:off x="2459548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4" name="Flowchart: Document 183"/>
          <p:cNvSpPr/>
          <p:nvPr/>
        </p:nvSpPr>
        <p:spPr>
          <a:xfrm>
            <a:off x="2904239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5" name="Flowchart: Document 184"/>
          <p:cNvSpPr/>
          <p:nvPr/>
        </p:nvSpPr>
        <p:spPr>
          <a:xfrm>
            <a:off x="3329441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6" name="Flowchart: Document 185"/>
          <p:cNvSpPr/>
          <p:nvPr/>
        </p:nvSpPr>
        <p:spPr>
          <a:xfrm>
            <a:off x="3774132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7" name="Flowchart: Document 186"/>
          <p:cNvSpPr/>
          <p:nvPr/>
        </p:nvSpPr>
        <p:spPr>
          <a:xfrm>
            <a:off x="2445567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8" name="Flowchart: Document 187"/>
          <p:cNvSpPr/>
          <p:nvPr/>
        </p:nvSpPr>
        <p:spPr>
          <a:xfrm>
            <a:off x="2890258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9" name="Flowchart: Document 188"/>
          <p:cNvSpPr/>
          <p:nvPr/>
        </p:nvSpPr>
        <p:spPr>
          <a:xfrm>
            <a:off x="3315460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0" name="Flowchart: Document 189"/>
          <p:cNvSpPr/>
          <p:nvPr/>
        </p:nvSpPr>
        <p:spPr>
          <a:xfrm>
            <a:off x="3760151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1" name="Flowchart: Document 190"/>
          <p:cNvSpPr/>
          <p:nvPr/>
        </p:nvSpPr>
        <p:spPr>
          <a:xfrm>
            <a:off x="4201099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2" name="Flowchart: Document 191"/>
          <p:cNvSpPr/>
          <p:nvPr/>
        </p:nvSpPr>
        <p:spPr>
          <a:xfrm>
            <a:off x="4645790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3" name="Flowchart: Document 192"/>
          <p:cNvSpPr/>
          <p:nvPr/>
        </p:nvSpPr>
        <p:spPr>
          <a:xfrm>
            <a:off x="5070992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4" name="Flowchart: Document 193"/>
          <p:cNvSpPr/>
          <p:nvPr/>
        </p:nvSpPr>
        <p:spPr>
          <a:xfrm>
            <a:off x="5515683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5" name="Flowchart: Document 194"/>
          <p:cNvSpPr/>
          <p:nvPr/>
        </p:nvSpPr>
        <p:spPr>
          <a:xfrm>
            <a:off x="5969854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6" name="Flowchart: Document 195"/>
          <p:cNvSpPr/>
          <p:nvPr/>
        </p:nvSpPr>
        <p:spPr>
          <a:xfrm>
            <a:off x="6414545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7" name="Flowchart: Document 196"/>
          <p:cNvSpPr/>
          <p:nvPr/>
        </p:nvSpPr>
        <p:spPr>
          <a:xfrm>
            <a:off x="6839747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8" name="Flowchart: Document 197"/>
          <p:cNvSpPr/>
          <p:nvPr/>
        </p:nvSpPr>
        <p:spPr>
          <a:xfrm>
            <a:off x="7284438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9" name="Flowchart: Document 198"/>
          <p:cNvSpPr/>
          <p:nvPr/>
        </p:nvSpPr>
        <p:spPr>
          <a:xfrm>
            <a:off x="5955873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0" name="Flowchart: Document 199"/>
          <p:cNvSpPr/>
          <p:nvPr/>
        </p:nvSpPr>
        <p:spPr>
          <a:xfrm>
            <a:off x="6400564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1" name="Flowchart: Document 200"/>
          <p:cNvSpPr/>
          <p:nvPr/>
        </p:nvSpPr>
        <p:spPr>
          <a:xfrm>
            <a:off x="6825766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2" name="Flowchart: Document 201"/>
          <p:cNvSpPr/>
          <p:nvPr/>
        </p:nvSpPr>
        <p:spPr>
          <a:xfrm>
            <a:off x="7270457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3" name="Flowchart: Document 202"/>
          <p:cNvSpPr/>
          <p:nvPr/>
        </p:nvSpPr>
        <p:spPr>
          <a:xfrm>
            <a:off x="690793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4" name="Flowchart: Document 203"/>
          <p:cNvSpPr/>
          <p:nvPr/>
        </p:nvSpPr>
        <p:spPr>
          <a:xfrm>
            <a:off x="1135484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5" name="Flowchart: Document 204"/>
          <p:cNvSpPr/>
          <p:nvPr/>
        </p:nvSpPr>
        <p:spPr>
          <a:xfrm>
            <a:off x="1560686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6" name="Flowchart: Document 205"/>
          <p:cNvSpPr/>
          <p:nvPr/>
        </p:nvSpPr>
        <p:spPr>
          <a:xfrm>
            <a:off x="2005377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7" name="Flowchart: Document 206"/>
          <p:cNvSpPr/>
          <p:nvPr/>
        </p:nvSpPr>
        <p:spPr>
          <a:xfrm>
            <a:off x="2459548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8" name="Flowchart: Document 207"/>
          <p:cNvSpPr/>
          <p:nvPr/>
        </p:nvSpPr>
        <p:spPr>
          <a:xfrm>
            <a:off x="2904239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9" name="Flowchart: Document 208"/>
          <p:cNvSpPr/>
          <p:nvPr/>
        </p:nvSpPr>
        <p:spPr>
          <a:xfrm>
            <a:off x="3329441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0" name="Flowchart: Document 209"/>
          <p:cNvSpPr/>
          <p:nvPr/>
        </p:nvSpPr>
        <p:spPr>
          <a:xfrm>
            <a:off x="3774132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1" name="Flowchart: Document 210"/>
          <p:cNvSpPr/>
          <p:nvPr/>
        </p:nvSpPr>
        <p:spPr>
          <a:xfrm>
            <a:off x="2445567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2" name="Flowchart: Document 211"/>
          <p:cNvSpPr/>
          <p:nvPr/>
        </p:nvSpPr>
        <p:spPr>
          <a:xfrm>
            <a:off x="2890258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3" name="Flowchart: Document 212"/>
          <p:cNvSpPr/>
          <p:nvPr/>
        </p:nvSpPr>
        <p:spPr>
          <a:xfrm>
            <a:off x="3315460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4" name="Flowchart: Document 213"/>
          <p:cNvSpPr/>
          <p:nvPr/>
        </p:nvSpPr>
        <p:spPr>
          <a:xfrm>
            <a:off x="3760151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6" name="Flowchart: Document 215"/>
          <p:cNvSpPr/>
          <p:nvPr/>
        </p:nvSpPr>
        <p:spPr>
          <a:xfrm>
            <a:off x="4201099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7" name="Flowchart: Document 216"/>
          <p:cNvSpPr/>
          <p:nvPr/>
        </p:nvSpPr>
        <p:spPr>
          <a:xfrm>
            <a:off x="4645790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8" name="Flowchart: Document 217"/>
          <p:cNvSpPr/>
          <p:nvPr/>
        </p:nvSpPr>
        <p:spPr>
          <a:xfrm>
            <a:off x="5070992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9" name="Flowchart: Document 218"/>
          <p:cNvSpPr/>
          <p:nvPr/>
        </p:nvSpPr>
        <p:spPr>
          <a:xfrm>
            <a:off x="5515683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0" name="Flowchart: Document 219"/>
          <p:cNvSpPr/>
          <p:nvPr/>
        </p:nvSpPr>
        <p:spPr>
          <a:xfrm>
            <a:off x="5969854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1" name="Flowchart: Document 220"/>
          <p:cNvSpPr/>
          <p:nvPr/>
        </p:nvSpPr>
        <p:spPr>
          <a:xfrm>
            <a:off x="6414545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2" name="Flowchart: Document 221"/>
          <p:cNvSpPr/>
          <p:nvPr/>
        </p:nvSpPr>
        <p:spPr>
          <a:xfrm>
            <a:off x="6839747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3" name="Flowchart: Document 222"/>
          <p:cNvSpPr/>
          <p:nvPr/>
        </p:nvSpPr>
        <p:spPr>
          <a:xfrm>
            <a:off x="7284438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4" name="Flowchart: Document 223"/>
          <p:cNvSpPr/>
          <p:nvPr/>
        </p:nvSpPr>
        <p:spPr>
          <a:xfrm>
            <a:off x="5955873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5" name="Flowchart: Document 224"/>
          <p:cNvSpPr/>
          <p:nvPr/>
        </p:nvSpPr>
        <p:spPr>
          <a:xfrm>
            <a:off x="6400564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8" name="Flowchart: Document 227"/>
          <p:cNvSpPr/>
          <p:nvPr/>
        </p:nvSpPr>
        <p:spPr>
          <a:xfrm>
            <a:off x="690793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9" name="Flowchart: Document 228"/>
          <p:cNvSpPr/>
          <p:nvPr/>
        </p:nvSpPr>
        <p:spPr>
          <a:xfrm>
            <a:off x="1135484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0" name="Flowchart: Document 229"/>
          <p:cNvSpPr/>
          <p:nvPr/>
        </p:nvSpPr>
        <p:spPr>
          <a:xfrm>
            <a:off x="1560686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1" name="Flowchart: Document 230"/>
          <p:cNvSpPr/>
          <p:nvPr/>
        </p:nvSpPr>
        <p:spPr>
          <a:xfrm>
            <a:off x="2005377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2" name="Flowchart: Document 231"/>
          <p:cNvSpPr/>
          <p:nvPr/>
        </p:nvSpPr>
        <p:spPr>
          <a:xfrm>
            <a:off x="2459548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3" name="Flowchart: Document 232"/>
          <p:cNvSpPr/>
          <p:nvPr/>
        </p:nvSpPr>
        <p:spPr>
          <a:xfrm>
            <a:off x="2904239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4" name="Flowchart: Document 233"/>
          <p:cNvSpPr/>
          <p:nvPr/>
        </p:nvSpPr>
        <p:spPr>
          <a:xfrm>
            <a:off x="3329441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5" name="Flowchart: Document 234"/>
          <p:cNvSpPr/>
          <p:nvPr/>
        </p:nvSpPr>
        <p:spPr>
          <a:xfrm>
            <a:off x="3774132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6" name="Flowchart: Document 235"/>
          <p:cNvSpPr/>
          <p:nvPr/>
        </p:nvSpPr>
        <p:spPr>
          <a:xfrm>
            <a:off x="2445567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7" name="Flowchart: Document 236"/>
          <p:cNvSpPr/>
          <p:nvPr/>
        </p:nvSpPr>
        <p:spPr>
          <a:xfrm>
            <a:off x="2890258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8" name="Flowchart: Document 237"/>
          <p:cNvSpPr/>
          <p:nvPr/>
        </p:nvSpPr>
        <p:spPr>
          <a:xfrm>
            <a:off x="3315460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9" name="Flowchart: Document 238"/>
          <p:cNvSpPr/>
          <p:nvPr/>
        </p:nvSpPr>
        <p:spPr>
          <a:xfrm>
            <a:off x="3760151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0" name="Flowchart: Document 239"/>
          <p:cNvSpPr/>
          <p:nvPr/>
        </p:nvSpPr>
        <p:spPr>
          <a:xfrm>
            <a:off x="4201099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1" name="Flowchart: Document 240"/>
          <p:cNvSpPr/>
          <p:nvPr/>
        </p:nvSpPr>
        <p:spPr>
          <a:xfrm>
            <a:off x="4645790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2" name="Flowchart: Document 241"/>
          <p:cNvSpPr/>
          <p:nvPr/>
        </p:nvSpPr>
        <p:spPr>
          <a:xfrm>
            <a:off x="5070992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3" name="Flowchart: Document 242"/>
          <p:cNvSpPr/>
          <p:nvPr/>
        </p:nvSpPr>
        <p:spPr>
          <a:xfrm>
            <a:off x="5515683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4" name="Flowchart: Document 243"/>
          <p:cNvSpPr/>
          <p:nvPr/>
        </p:nvSpPr>
        <p:spPr>
          <a:xfrm>
            <a:off x="5969854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5" name="Flowchart: Document 244"/>
          <p:cNvSpPr/>
          <p:nvPr/>
        </p:nvSpPr>
        <p:spPr>
          <a:xfrm>
            <a:off x="6414545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6" name="Flowchart: Document 245"/>
          <p:cNvSpPr/>
          <p:nvPr/>
        </p:nvSpPr>
        <p:spPr>
          <a:xfrm>
            <a:off x="6839747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7" name="Flowchart: Document 246"/>
          <p:cNvSpPr/>
          <p:nvPr/>
        </p:nvSpPr>
        <p:spPr>
          <a:xfrm>
            <a:off x="7280179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8" name="Flowchart: Document 247"/>
          <p:cNvSpPr/>
          <p:nvPr/>
        </p:nvSpPr>
        <p:spPr>
          <a:xfrm>
            <a:off x="5955873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9" name="Flowchart: Document 248"/>
          <p:cNvSpPr/>
          <p:nvPr/>
        </p:nvSpPr>
        <p:spPr>
          <a:xfrm>
            <a:off x="6400564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50" name="Flowchart: Document 249"/>
          <p:cNvSpPr/>
          <p:nvPr/>
        </p:nvSpPr>
        <p:spPr>
          <a:xfrm>
            <a:off x="6825766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52" name="TextBox 251"/>
          <p:cNvSpPr txBox="1"/>
          <p:nvPr/>
        </p:nvSpPr>
        <p:spPr>
          <a:xfrm>
            <a:off x="4626304" y="1308339"/>
            <a:ext cx="102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92D050"/>
                </a:solidFill>
              </a:rPr>
              <a:t>Hit!</a:t>
            </a:r>
            <a:endParaRPr lang="en-CA" sz="2800" dirty="0">
              <a:solidFill>
                <a:srgbClr val="92D050"/>
              </a:solidFill>
            </a:endParaRPr>
          </a:p>
        </p:txBody>
      </p:sp>
      <p:sp>
        <p:nvSpPr>
          <p:cNvPr id="253" name="Flowchart: Document 252"/>
          <p:cNvSpPr/>
          <p:nvPr/>
        </p:nvSpPr>
        <p:spPr>
          <a:xfrm>
            <a:off x="690793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54" name="Flowchart: Document 253"/>
          <p:cNvSpPr/>
          <p:nvPr/>
        </p:nvSpPr>
        <p:spPr>
          <a:xfrm>
            <a:off x="1135484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55" name="Flowchart: Document 254"/>
          <p:cNvSpPr/>
          <p:nvPr/>
        </p:nvSpPr>
        <p:spPr>
          <a:xfrm>
            <a:off x="1560686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56" name="Flowchart: Document 255"/>
          <p:cNvSpPr/>
          <p:nvPr/>
        </p:nvSpPr>
        <p:spPr>
          <a:xfrm>
            <a:off x="2005377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57" name="Flowchart: Document 256"/>
          <p:cNvSpPr/>
          <p:nvPr/>
        </p:nvSpPr>
        <p:spPr>
          <a:xfrm>
            <a:off x="2459548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58" name="Flowchart: Document 257"/>
          <p:cNvSpPr/>
          <p:nvPr/>
        </p:nvSpPr>
        <p:spPr>
          <a:xfrm>
            <a:off x="2904239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59" name="Flowchart: Document 258"/>
          <p:cNvSpPr/>
          <p:nvPr/>
        </p:nvSpPr>
        <p:spPr>
          <a:xfrm>
            <a:off x="3329441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60" name="Flowchart: Document 259"/>
          <p:cNvSpPr/>
          <p:nvPr/>
        </p:nvSpPr>
        <p:spPr>
          <a:xfrm>
            <a:off x="3774132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61" name="Flowchart: Document 260"/>
          <p:cNvSpPr/>
          <p:nvPr/>
        </p:nvSpPr>
        <p:spPr>
          <a:xfrm>
            <a:off x="2445567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62" name="Flowchart: Document 261"/>
          <p:cNvSpPr/>
          <p:nvPr/>
        </p:nvSpPr>
        <p:spPr>
          <a:xfrm>
            <a:off x="2890258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63" name="Flowchart: Document 262"/>
          <p:cNvSpPr/>
          <p:nvPr/>
        </p:nvSpPr>
        <p:spPr>
          <a:xfrm>
            <a:off x="3315460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64" name="Flowchart: Document 263"/>
          <p:cNvSpPr/>
          <p:nvPr/>
        </p:nvSpPr>
        <p:spPr>
          <a:xfrm>
            <a:off x="3760151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4778334" y="4997667"/>
            <a:ext cx="98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Memory</a:t>
            </a:r>
            <a:endParaRPr lang="en-CA" dirty="0"/>
          </a:p>
        </p:txBody>
      </p:sp>
      <p:sp>
        <p:nvSpPr>
          <p:cNvPr id="266" name="Flowchart: Document 265"/>
          <p:cNvSpPr/>
          <p:nvPr/>
        </p:nvSpPr>
        <p:spPr>
          <a:xfrm>
            <a:off x="4201099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67" name="Flowchart: Document 266"/>
          <p:cNvSpPr/>
          <p:nvPr/>
        </p:nvSpPr>
        <p:spPr>
          <a:xfrm>
            <a:off x="4645790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68" name="Flowchart: Document 267"/>
          <p:cNvSpPr/>
          <p:nvPr/>
        </p:nvSpPr>
        <p:spPr>
          <a:xfrm>
            <a:off x="5070992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69" name="Flowchart: Document 268"/>
          <p:cNvSpPr/>
          <p:nvPr/>
        </p:nvSpPr>
        <p:spPr>
          <a:xfrm>
            <a:off x="5515683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70" name="Flowchart: Document 269"/>
          <p:cNvSpPr/>
          <p:nvPr/>
        </p:nvSpPr>
        <p:spPr>
          <a:xfrm>
            <a:off x="5969854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71" name="Flowchart: Document 270"/>
          <p:cNvSpPr/>
          <p:nvPr/>
        </p:nvSpPr>
        <p:spPr>
          <a:xfrm>
            <a:off x="6414545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72" name="Flowchart: Document 271"/>
          <p:cNvSpPr/>
          <p:nvPr/>
        </p:nvSpPr>
        <p:spPr>
          <a:xfrm>
            <a:off x="6839747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73" name="Flowchart: Document 272"/>
          <p:cNvSpPr/>
          <p:nvPr/>
        </p:nvSpPr>
        <p:spPr>
          <a:xfrm>
            <a:off x="7284438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74" name="Flowchart: Document 273"/>
          <p:cNvSpPr/>
          <p:nvPr/>
        </p:nvSpPr>
        <p:spPr>
          <a:xfrm>
            <a:off x="5955873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75" name="Flowchart: Document 274"/>
          <p:cNvSpPr/>
          <p:nvPr/>
        </p:nvSpPr>
        <p:spPr>
          <a:xfrm>
            <a:off x="6400564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76" name="Flowchart: Document 275"/>
          <p:cNvSpPr/>
          <p:nvPr/>
        </p:nvSpPr>
        <p:spPr>
          <a:xfrm>
            <a:off x="6825766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77" name="Flowchart: Document 276"/>
          <p:cNvSpPr/>
          <p:nvPr/>
        </p:nvSpPr>
        <p:spPr>
          <a:xfrm>
            <a:off x="7270457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78" name="Flowchart: Document 277"/>
          <p:cNvSpPr/>
          <p:nvPr/>
        </p:nvSpPr>
        <p:spPr>
          <a:xfrm>
            <a:off x="690793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79" name="Flowchart: Document 278"/>
          <p:cNvSpPr/>
          <p:nvPr/>
        </p:nvSpPr>
        <p:spPr>
          <a:xfrm>
            <a:off x="1135484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80" name="Flowchart: Document 279"/>
          <p:cNvSpPr/>
          <p:nvPr/>
        </p:nvSpPr>
        <p:spPr>
          <a:xfrm>
            <a:off x="1560686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81" name="Flowchart: Document 280"/>
          <p:cNvSpPr/>
          <p:nvPr/>
        </p:nvSpPr>
        <p:spPr>
          <a:xfrm>
            <a:off x="2005377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82" name="Flowchart: Document 281"/>
          <p:cNvSpPr/>
          <p:nvPr/>
        </p:nvSpPr>
        <p:spPr>
          <a:xfrm>
            <a:off x="2459548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83" name="Flowchart: Document 282"/>
          <p:cNvSpPr/>
          <p:nvPr/>
        </p:nvSpPr>
        <p:spPr>
          <a:xfrm>
            <a:off x="2904239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84" name="Flowchart: Document 283"/>
          <p:cNvSpPr/>
          <p:nvPr/>
        </p:nvSpPr>
        <p:spPr>
          <a:xfrm>
            <a:off x="3329441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85" name="Flowchart: Document 284"/>
          <p:cNvSpPr/>
          <p:nvPr/>
        </p:nvSpPr>
        <p:spPr>
          <a:xfrm>
            <a:off x="3774132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86" name="Flowchart: Document 285"/>
          <p:cNvSpPr/>
          <p:nvPr/>
        </p:nvSpPr>
        <p:spPr>
          <a:xfrm>
            <a:off x="2445567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87" name="Flowchart: Document 286"/>
          <p:cNvSpPr/>
          <p:nvPr/>
        </p:nvSpPr>
        <p:spPr>
          <a:xfrm>
            <a:off x="2890258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88" name="Flowchart: Document 287"/>
          <p:cNvSpPr/>
          <p:nvPr/>
        </p:nvSpPr>
        <p:spPr>
          <a:xfrm>
            <a:off x="3315460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89" name="Flowchart: Document 288"/>
          <p:cNvSpPr/>
          <p:nvPr/>
        </p:nvSpPr>
        <p:spPr>
          <a:xfrm>
            <a:off x="3760151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90" name="Flowchart: Document 289"/>
          <p:cNvSpPr/>
          <p:nvPr/>
        </p:nvSpPr>
        <p:spPr>
          <a:xfrm>
            <a:off x="4201099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91" name="Flowchart: Document 290"/>
          <p:cNvSpPr/>
          <p:nvPr/>
        </p:nvSpPr>
        <p:spPr>
          <a:xfrm>
            <a:off x="4645790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92" name="Flowchart: Document 291"/>
          <p:cNvSpPr/>
          <p:nvPr/>
        </p:nvSpPr>
        <p:spPr>
          <a:xfrm>
            <a:off x="5070992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93" name="Flowchart: Document 292"/>
          <p:cNvSpPr/>
          <p:nvPr/>
        </p:nvSpPr>
        <p:spPr>
          <a:xfrm>
            <a:off x="5515683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94" name="Flowchart: Document 293"/>
          <p:cNvSpPr/>
          <p:nvPr/>
        </p:nvSpPr>
        <p:spPr>
          <a:xfrm>
            <a:off x="5969854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95" name="Flowchart: Document 294"/>
          <p:cNvSpPr/>
          <p:nvPr/>
        </p:nvSpPr>
        <p:spPr>
          <a:xfrm>
            <a:off x="6414545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96" name="Flowchart: Document 295"/>
          <p:cNvSpPr/>
          <p:nvPr/>
        </p:nvSpPr>
        <p:spPr>
          <a:xfrm>
            <a:off x="6839747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97" name="Flowchart: Document 296"/>
          <p:cNvSpPr/>
          <p:nvPr/>
        </p:nvSpPr>
        <p:spPr>
          <a:xfrm>
            <a:off x="7284438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98" name="Flowchart: Document 297"/>
          <p:cNvSpPr/>
          <p:nvPr/>
        </p:nvSpPr>
        <p:spPr>
          <a:xfrm>
            <a:off x="5955873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99" name="Flowchart: Document 298"/>
          <p:cNvSpPr/>
          <p:nvPr/>
        </p:nvSpPr>
        <p:spPr>
          <a:xfrm>
            <a:off x="6400564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00" name="Flowchart: Document 299"/>
          <p:cNvSpPr/>
          <p:nvPr/>
        </p:nvSpPr>
        <p:spPr>
          <a:xfrm>
            <a:off x="6825766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01" name="Flowchart: Document 300"/>
          <p:cNvSpPr/>
          <p:nvPr/>
        </p:nvSpPr>
        <p:spPr>
          <a:xfrm>
            <a:off x="7270457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02" name="Flowchart: Document 301"/>
          <p:cNvSpPr/>
          <p:nvPr/>
        </p:nvSpPr>
        <p:spPr>
          <a:xfrm>
            <a:off x="690793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03" name="Flowchart: Document 302"/>
          <p:cNvSpPr/>
          <p:nvPr/>
        </p:nvSpPr>
        <p:spPr>
          <a:xfrm>
            <a:off x="1135484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04" name="Flowchart: Document 303"/>
          <p:cNvSpPr/>
          <p:nvPr/>
        </p:nvSpPr>
        <p:spPr>
          <a:xfrm>
            <a:off x="1560686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05" name="Flowchart: Document 304"/>
          <p:cNvSpPr/>
          <p:nvPr/>
        </p:nvSpPr>
        <p:spPr>
          <a:xfrm>
            <a:off x="2005377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06" name="Flowchart: Document 305"/>
          <p:cNvSpPr/>
          <p:nvPr/>
        </p:nvSpPr>
        <p:spPr>
          <a:xfrm>
            <a:off x="2459548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07" name="Flowchart: Document 306"/>
          <p:cNvSpPr/>
          <p:nvPr/>
        </p:nvSpPr>
        <p:spPr>
          <a:xfrm>
            <a:off x="2904239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08" name="Flowchart: Document 307"/>
          <p:cNvSpPr/>
          <p:nvPr/>
        </p:nvSpPr>
        <p:spPr>
          <a:xfrm>
            <a:off x="3329441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09" name="Flowchart: Document 308"/>
          <p:cNvSpPr/>
          <p:nvPr/>
        </p:nvSpPr>
        <p:spPr>
          <a:xfrm>
            <a:off x="3774132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0" name="Flowchart: Document 309"/>
          <p:cNvSpPr/>
          <p:nvPr/>
        </p:nvSpPr>
        <p:spPr>
          <a:xfrm>
            <a:off x="2445567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1" name="Flowchart: Document 310"/>
          <p:cNvSpPr/>
          <p:nvPr/>
        </p:nvSpPr>
        <p:spPr>
          <a:xfrm>
            <a:off x="2890258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2" name="Flowchart: Document 311"/>
          <p:cNvSpPr/>
          <p:nvPr/>
        </p:nvSpPr>
        <p:spPr>
          <a:xfrm>
            <a:off x="3315460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3" name="Flowchart: Document 312"/>
          <p:cNvSpPr/>
          <p:nvPr/>
        </p:nvSpPr>
        <p:spPr>
          <a:xfrm>
            <a:off x="3760151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4" name="Flowchart: Document 313"/>
          <p:cNvSpPr/>
          <p:nvPr/>
        </p:nvSpPr>
        <p:spPr>
          <a:xfrm>
            <a:off x="4201099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5" name="Flowchart: Document 314"/>
          <p:cNvSpPr/>
          <p:nvPr/>
        </p:nvSpPr>
        <p:spPr>
          <a:xfrm>
            <a:off x="4645790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6" name="Flowchart: Document 315"/>
          <p:cNvSpPr/>
          <p:nvPr/>
        </p:nvSpPr>
        <p:spPr>
          <a:xfrm>
            <a:off x="5070992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7" name="Flowchart: Document 316"/>
          <p:cNvSpPr/>
          <p:nvPr/>
        </p:nvSpPr>
        <p:spPr>
          <a:xfrm>
            <a:off x="5515683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8" name="Flowchart: Document 317"/>
          <p:cNvSpPr/>
          <p:nvPr/>
        </p:nvSpPr>
        <p:spPr>
          <a:xfrm>
            <a:off x="5969854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9" name="Flowchart: Document 318"/>
          <p:cNvSpPr/>
          <p:nvPr/>
        </p:nvSpPr>
        <p:spPr>
          <a:xfrm>
            <a:off x="6414545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20" name="Flowchart: Document 319"/>
          <p:cNvSpPr/>
          <p:nvPr/>
        </p:nvSpPr>
        <p:spPr>
          <a:xfrm>
            <a:off x="6839747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21" name="Flowchart: Document 320"/>
          <p:cNvSpPr/>
          <p:nvPr/>
        </p:nvSpPr>
        <p:spPr>
          <a:xfrm>
            <a:off x="7284438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22" name="Flowchart: Document 321"/>
          <p:cNvSpPr/>
          <p:nvPr/>
        </p:nvSpPr>
        <p:spPr>
          <a:xfrm>
            <a:off x="5955873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23" name="Flowchart: Document 322"/>
          <p:cNvSpPr/>
          <p:nvPr/>
        </p:nvSpPr>
        <p:spPr>
          <a:xfrm>
            <a:off x="6400564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24" name="Flowchart: Document 323"/>
          <p:cNvSpPr/>
          <p:nvPr/>
        </p:nvSpPr>
        <p:spPr>
          <a:xfrm>
            <a:off x="690793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25" name="Flowchart: Document 324"/>
          <p:cNvSpPr/>
          <p:nvPr/>
        </p:nvSpPr>
        <p:spPr>
          <a:xfrm>
            <a:off x="1135484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26" name="Flowchart: Document 325"/>
          <p:cNvSpPr/>
          <p:nvPr/>
        </p:nvSpPr>
        <p:spPr>
          <a:xfrm>
            <a:off x="1560686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27" name="Flowchart: Document 326"/>
          <p:cNvSpPr/>
          <p:nvPr/>
        </p:nvSpPr>
        <p:spPr>
          <a:xfrm>
            <a:off x="2005377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28" name="Flowchart: Document 327"/>
          <p:cNvSpPr/>
          <p:nvPr/>
        </p:nvSpPr>
        <p:spPr>
          <a:xfrm>
            <a:off x="2459548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29" name="Flowchart: Document 328"/>
          <p:cNvSpPr/>
          <p:nvPr/>
        </p:nvSpPr>
        <p:spPr>
          <a:xfrm>
            <a:off x="2904239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30" name="Flowchart: Document 329"/>
          <p:cNvSpPr/>
          <p:nvPr/>
        </p:nvSpPr>
        <p:spPr>
          <a:xfrm>
            <a:off x="3329441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31" name="Flowchart: Document 330"/>
          <p:cNvSpPr/>
          <p:nvPr/>
        </p:nvSpPr>
        <p:spPr>
          <a:xfrm>
            <a:off x="3774132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32" name="Flowchart: Document 331"/>
          <p:cNvSpPr/>
          <p:nvPr/>
        </p:nvSpPr>
        <p:spPr>
          <a:xfrm>
            <a:off x="2445567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33" name="Flowchart: Document 332"/>
          <p:cNvSpPr/>
          <p:nvPr/>
        </p:nvSpPr>
        <p:spPr>
          <a:xfrm>
            <a:off x="2890258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34" name="Flowchart: Document 333"/>
          <p:cNvSpPr/>
          <p:nvPr/>
        </p:nvSpPr>
        <p:spPr>
          <a:xfrm>
            <a:off x="3315460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35" name="Flowchart: Document 334"/>
          <p:cNvSpPr/>
          <p:nvPr/>
        </p:nvSpPr>
        <p:spPr>
          <a:xfrm>
            <a:off x="3760151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36" name="Flowchart: Document 335"/>
          <p:cNvSpPr/>
          <p:nvPr/>
        </p:nvSpPr>
        <p:spPr>
          <a:xfrm>
            <a:off x="4201099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37" name="Flowchart: Document 336"/>
          <p:cNvSpPr/>
          <p:nvPr/>
        </p:nvSpPr>
        <p:spPr>
          <a:xfrm>
            <a:off x="4645790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38" name="Flowchart: Document 337"/>
          <p:cNvSpPr/>
          <p:nvPr/>
        </p:nvSpPr>
        <p:spPr>
          <a:xfrm>
            <a:off x="5070992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39" name="Flowchart: Document 338"/>
          <p:cNvSpPr/>
          <p:nvPr/>
        </p:nvSpPr>
        <p:spPr>
          <a:xfrm>
            <a:off x="5515683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40" name="Flowchart: Document 339"/>
          <p:cNvSpPr/>
          <p:nvPr/>
        </p:nvSpPr>
        <p:spPr>
          <a:xfrm>
            <a:off x="5969854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41" name="Flowchart: Document 340"/>
          <p:cNvSpPr/>
          <p:nvPr/>
        </p:nvSpPr>
        <p:spPr>
          <a:xfrm>
            <a:off x="6414545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42" name="Flowchart: Document 341"/>
          <p:cNvSpPr/>
          <p:nvPr/>
        </p:nvSpPr>
        <p:spPr>
          <a:xfrm>
            <a:off x="6839747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43" name="Flowchart: Document 342"/>
          <p:cNvSpPr/>
          <p:nvPr/>
        </p:nvSpPr>
        <p:spPr>
          <a:xfrm>
            <a:off x="7280179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44" name="Flowchart: Document 343"/>
          <p:cNvSpPr/>
          <p:nvPr/>
        </p:nvSpPr>
        <p:spPr>
          <a:xfrm>
            <a:off x="5955873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45" name="Flowchart: Document 344"/>
          <p:cNvSpPr/>
          <p:nvPr/>
        </p:nvSpPr>
        <p:spPr>
          <a:xfrm>
            <a:off x="6400564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46" name="Flowchart: Document 345"/>
          <p:cNvSpPr/>
          <p:nvPr/>
        </p:nvSpPr>
        <p:spPr>
          <a:xfrm>
            <a:off x="6825766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48" name="Flowchart: Document 347"/>
          <p:cNvSpPr/>
          <p:nvPr/>
        </p:nvSpPr>
        <p:spPr>
          <a:xfrm>
            <a:off x="-194330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49" name="Flowchart: Document 348"/>
          <p:cNvSpPr/>
          <p:nvPr/>
        </p:nvSpPr>
        <p:spPr>
          <a:xfrm>
            <a:off x="250361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50" name="Flowchart: Document 349"/>
          <p:cNvSpPr/>
          <p:nvPr/>
        </p:nvSpPr>
        <p:spPr>
          <a:xfrm>
            <a:off x="-194330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51" name="Flowchart: Document 350"/>
          <p:cNvSpPr/>
          <p:nvPr/>
        </p:nvSpPr>
        <p:spPr>
          <a:xfrm>
            <a:off x="250361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52" name="Flowchart: Document 351"/>
          <p:cNvSpPr/>
          <p:nvPr/>
        </p:nvSpPr>
        <p:spPr>
          <a:xfrm>
            <a:off x="-194330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53" name="Flowchart: Document 352"/>
          <p:cNvSpPr/>
          <p:nvPr/>
        </p:nvSpPr>
        <p:spPr>
          <a:xfrm>
            <a:off x="250361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54" name="Flowchart: Document 353"/>
          <p:cNvSpPr/>
          <p:nvPr/>
        </p:nvSpPr>
        <p:spPr>
          <a:xfrm>
            <a:off x="-194330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55" name="Flowchart: Document 354"/>
          <p:cNvSpPr/>
          <p:nvPr/>
        </p:nvSpPr>
        <p:spPr>
          <a:xfrm>
            <a:off x="250361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56" name="Flowchart: Document 355"/>
          <p:cNvSpPr/>
          <p:nvPr/>
        </p:nvSpPr>
        <p:spPr>
          <a:xfrm>
            <a:off x="7722357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57" name="Flowchart: Document 356"/>
          <p:cNvSpPr/>
          <p:nvPr/>
        </p:nvSpPr>
        <p:spPr>
          <a:xfrm>
            <a:off x="8167048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58" name="Flowchart: Document 357"/>
          <p:cNvSpPr/>
          <p:nvPr/>
        </p:nvSpPr>
        <p:spPr>
          <a:xfrm>
            <a:off x="7722357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59" name="Flowchart: Document 358"/>
          <p:cNvSpPr/>
          <p:nvPr/>
        </p:nvSpPr>
        <p:spPr>
          <a:xfrm>
            <a:off x="8167048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60" name="Flowchart: Document 359"/>
          <p:cNvSpPr/>
          <p:nvPr/>
        </p:nvSpPr>
        <p:spPr>
          <a:xfrm>
            <a:off x="7722357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61" name="Flowchart: Document 360"/>
          <p:cNvSpPr/>
          <p:nvPr/>
        </p:nvSpPr>
        <p:spPr>
          <a:xfrm>
            <a:off x="8167048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62" name="Flowchart: Document 361"/>
          <p:cNvSpPr/>
          <p:nvPr/>
        </p:nvSpPr>
        <p:spPr>
          <a:xfrm>
            <a:off x="7722357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63" name="Flowchart: Document 362"/>
          <p:cNvSpPr/>
          <p:nvPr/>
        </p:nvSpPr>
        <p:spPr>
          <a:xfrm>
            <a:off x="8167048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64" name="Flowchart: Document 363"/>
          <p:cNvSpPr/>
          <p:nvPr/>
        </p:nvSpPr>
        <p:spPr>
          <a:xfrm>
            <a:off x="8607480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65" name="Flowchart: Document 364"/>
          <p:cNvSpPr/>
          <p:nvPr/>
        </p:nvSpPr>
        <p:spPr>
          <a:xfrm>
            <a:off x="8607480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66" name="Flowchart: Document 365"/>
          <p:cNvSpPr/>
          <p:nvPr/>
        </p:nvSpPr>
        <p:spPr>
          <a:xfrm>
            <a:off x="8607480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67" name="Flowchart: Document 366"/>
          <p:cNvSpPr/>
          <p:nvPr/>
        </p:nvSpPr>
        <p:spPr>
          <a:xfrm>
            <a:off x="8607480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68" name="Flowchart: Document 367"/>
          <p:cNvSpPr/>
          <p:nvPr/>
        </p:nvSpPr>
        <p:spPr>
          <a:xfrm>
            <a:off x="9028024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69" name="Flowchart: Document 368"/>
          <p:cNvSpPr/>
          <p:nvPr/>
        </p:nvSpPr>
        <p:spPr>
          <a:xfrm>
            <a:off x="9028024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70" name="Flowchart: Document 369"/>
          <p:cNvSpPr/>
          <p:nvPr/>
        </p:nvSpPr>
        <p:spPr>
          <a:xfrm>
            <a:off x="9028024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71" name="Flowchart: Document 370"/>
          <p:cNvSpPr/>
          <p:nvPr/>
        </p:nvSpPr>
        <p:spPr>
          <a:xfrm>
            <a:off x="9028024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30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16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84"/>
    </mc:Choice>
    <mc:Fallback>
      <p:transition spd="slow" advTm="510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533 L 0.08212 -0.0456 C 0.09931 -0.05694 0.12518 -0.06296 0.15191 -0.06296 C 0.18264 -0.06296 0.20712 -0.05694 0.22431 -0.0456 L 0.3066 0.00533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mph" presetSubtype="2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42847 -0.007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2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0" grpId="0" animBg="1"/>
      <p:bldP spid="40" grpId="1" animBg="1"/>
      <p:bldP spid="40" grpId="2" animBg="1"/>
      <p:bldP spid="25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Paging</a:t>
            </a:r>
            <a:endParaRPr lang="en-CA" dirty="0"/>
          </a:p>
        </p:txBody>
      </p:sp>
      <p:sp>
        <p:nvSpPr>
          <p:cNvPr id="4" name="Vertical Scroll 3"/>
          <p:cNvSpPr/>
          <p:nvPr/>
        </p:nvSpPr>
        <p:spPr>
          <a:xfrm>
            <a:off x="2238197" y="2258868"/>
            <a:ext cx="504056" cy="396044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6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035" name="Picture 11" descr="C:\Users\ajsaling\AppData\Local\Microsoft\Windows\Temporary Internet Files\Content.IE5\S58CO884\MC9003539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1995"/>
            <a:ext cx="2133940" cy="250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lowchart: Document 7"/>
          <p:cNvSpPr/>
          <p:nvPr/>
        </p:nvSpPr>
        <p:spPr>
          <a:xfrm>
            <a:off x="5521357" y="2047003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" name="Flowchart: Document 20"/>
          <p:cNvSpPr/>
          <p:nvPr/>
        </p:nvSpPr>
        <p:spPr>
          <a:xfrm>
            <a:off x="5521357" y="2470733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" name="Flowchart: Document 21"/>
          <p:cNvSpPr/>
          <p:nvPr/>
        </p:nvSpPr>
        <p:spPr>
          <a:xfrm>
            <a:off x="5961789" y="2047003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Flowchart: Document 22"/>
          <p:cNvSpPr/>
          <p:nvPr/>
        </p:nvSpPr>
        <p:spPr>
          <a:xfrm>
            <a:off x="5961789" y="2470733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" name="Flowchart: Document 23"/>
          <p:cNvSpPr/>
          <p:nvPr/>
        </p:nvSpPr>
        <p:spPr>
          <a:xfrm>
            <a:off x="6402221" y="2047003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5" name="Flowchart: Document 24"/>
          <p:cNvSpPr/>
          <p:nvPr/>
        </p:nvSpPr>
        <p:spPr>
          <a:xfrm>
            <a:off x="6402221" y="2470733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6" name="Flowchart: Document 25"/>
          <p:cNvSpPr/>
          <p:nvPr/>
        </p:nvSpPr>
        <p:spPr>
          <a:xfrm>
            <a:off x="6842653" y="2047003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7" name="Flowchart: Document 26"/>
          <p:cNvSpPr/>
          <p:nvPr/>
        </p:nvSpPr>
        <p:spPr>
          <a:xfrm>
            <a:off x="6842653" y="2470733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8" name="Flowchart: Document 27"/>
          <p:cNvSpPr/>
          <p:nvPr/>
        </p:nvSpPr>
        <p:spPr>
          <a:xfrm>
            <a:off x="7283085" y="2047003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9" name="Flowchart: Document 28"/>
          <p:cNvSpPr/>
          <p:nvPr/>
        </p:nvSpPr>
        <p:spPr>
          <a:xfrm>
            <a:off x="7283085" y="2470733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0" name="Flowchart: Document 29"/>
          <p:cNvSpPr/>
          <p:nvPr/>
        </p:nvSpPr>
        <p:spPr>
          <a:xfrm>
            <a:off x="5521357" y="2911098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15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" name="Flowchart: Document 30"/>
          <p:cNvSpPr/>
          <p:nvPr/>
        </p:nvSpPr>
        <p:spPr>
          <a:xfrm>
            <a:off x="5521357" y="3334828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  <a:r>
              <a:rPr lang="en-CA" dirty="0" smtClean="0">
                <a:solidFill>
                  <a:schemeClr val="tx1"/>
                </a:solidFill>
              </a:rPr>
              <a:t>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2" name="Flowchart: Document 31"/>
          <p:cNvSpPr/>
          <p:nvPr/>
        </p:nvSpPr>
        <p:spPr>
          <a:xfrm>
            <a:off x="5961789" y="2911098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3" name="Flowchart: Document 32"/>
          <p:cNvSpPr/>
          <p:nvPr/>
        </p:nvSpPr>
        <p:spPr>
          <a:xfrm>
            <a:off x="5961789" y="3334828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4" name="Flowchart: Document 33"/>
          <p:cNvSpPr/>
          <p:nvPr/>
        </p:nvSpPr>
        <p:spPr>
          <a:xfrm>
            <a:off x="6402221" y="2911098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21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5" name="Flowchart: Document 34"/>
          <p:cNvSpPr/>
          <p:nvPr/>
        </p:nvSpPr>
        <p:spPr>
          <a:xfrm>
            <a:off x="6402221" y="3334828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30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6" name="Flowchart: Document 35"/>
          <p:cNvSpPr/>
          <p:nvPr/>
        </p:nvSpPr>
        <p:spPr>
          <a:xfrm>
            <a:off x="6842653" y="2911098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7" name="Flowchart: Document 36"/>
          <p:cNvSpPr/>
          <p:nvPr/>
        </p:nvSpPr>
        <p:spPr>
          <a:xfrm>
            <a:off x="6842653" y="3334828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22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8" name="Flowchart: Document 37"/>
          <p:cNvSpPr/>
          <p:nvPr/>
        </p:nvSpPr>
        <p:spPr>
          <a:xfrm>
            <a:off x="7283085" y="2911098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9" name="Flowchart: Document 38"/>
          <p:cNvSpPr/>
          <p:nvPr/>
        </p:nvSpPr>
        <p:spPr>
          <a:xfrm>
            <a:off x="7283085" y="3334828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6304" y="1308339"/>
            <a:ext cx="1025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C00000"/>
                </a:solidFill>
              </a:rPr>
              <a:t>Fault!</a:t>
            </a:r>
            <a:endParaRPr lang="en-CA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82005" y="1677671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Cache</a:t>
            </a:r>
            <a:endParaRPr lang="en-CA" dirty="0"/>
          </a:p>
        </p:txBody>
      </p:sp>
      <p:sp>
        <p:nvSpPr>
          <p:cNvPr id="44" name="Flowchart: Document 43"/>
          <p:cNvSpPr/>
          <p:nvPr/>
        </p:nvSpPr>
        <p:spPr>
          <a:xfrm>
            <a:off x="690793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5" name="Flowchart: Document 44"/>
          <p:cNvSpPr/>
          <p:nvPr/>
        </p:nvSpPr>
        <p:spPr>
          <a:xfrm>
            <a:off x="1135484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6" name="Flowchart: Document 45"/>
          <p:cNvSpPr/>
          <p:nvPr/>
        </p:nvSpPr>
        <p:spPr>
          <a:xfrm>
            <a:off x="1560686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47" name="Flowchart: Document 46"/>
          <p:cNvSpPr/>
          <p:nvPr/>
        </p:nvSpPr>
        <p:spPr>
          <a:xfrm>
            <a:off x="2005377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0" name="Flowchart: Document 49"/>
          <p:cNvSpPr/>
          <p:nvPr/>
        </p:nvSpPr>
        <p:spPr>
          <a:xfrm>
            <a:off x="2459548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1" name="Flowchart: Document 50"/>
          <p:cNvSpPr/>
          <p:nvPr/>
        </p:nvSpPr>
        <p:spPr>
          <a:xfrm>
            <a:off x="2904239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2" name="Flowchart: Document 51"/>
          <p:cNvSpPr/>
          <p:nvPr/>
        </p:nvSpPr>
        <p:spPr>
          <a:xfrm>
            <a:off x="3329441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3" name="Flowchart: Document 52"/>
          <p:cNvSpPr/>
          <p:nvPr/>
        </p:nvSpPr>
        <p:spPr>
          <a:xfrm>
            <a:off x="3774132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4" name="Flowchart: Document 53"/>
          <p:cNvSpPr/>
          <p:nvPr/>
        </p:nvSpPr>
        <p:spPr>
          <a:xfrm>
            <a:off x="2445567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5" name="Flowchart: Document 54"/>
          <p:cNvSpPr/>
          <p:nvPr/>
        </p:nvSpPr>
        <p:spPr>
          <a:xfrm>
            <a:off x="2890258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6" name="Flowchart: Document 55"/>
          <p:cNvSpPr/>
          <p:nvPr/>
        </p:nvSpPr>
        <p:spPr>
          <a:xfrm>
            <a:off x="3315460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7" name="Flowchart: Document 56"/>
          <p:cNvSpPr/>
          <p:nvPr/>
        </p:nvSpPr>
        <p:spPr>
          <a:xfrm>
            <a:off x="3760151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4778334" y="4997667"/>
            <a:ext cx="98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Memory</a:t>
            </a:r>
            <a:endParaRPr lang="en-CA" dirty="0"/>
          </a:p>
        </p:txBody>
      </p:sp>
      <p:sp>
        <p:nvSpPr>
          <p:cNvPr id="167" name="Flowchart: Document 166"/>
          <p:cNvSpPr/>
          <p:nvPr/>
        </p:nvSpPr>
        <p:spPr>
          <a:xfrm>
            <a:off x="4201099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8" name="Flowchart: Document 167"/>
          <p:cNvSpPr/>
          <p:nvPr/>
        </p:nvSpPr>
        <p:spPr>
          <a:xfrm>
            <a:off x="4645790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9" name="Flowchart: Document 168"/>
          <p:cNvSpPr/>
          <p:nvPr/>
        </p:nvSpPr>
        <p:spPr>
          <a:xfrm>
            <a:off x="5070992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0" name="Flowchart: Document 169"/>
          <p:cNvSpPr/>
          <p:nvPr/>
        </p:nvSpPr>
        <p:spPr>
          <a:xfrm>
            <a:off x="5515683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1" name="Flowchart: Document 170"/>
          <p:cNvSpPr/>
          <p:nvPr/>
        </p:nvSpPr>
        <p:spPr>
          <a:xfrm>
            <a:off x="5969854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2" name="Flowchart: Document 171"/>
          <p:cNvSpPr/>
          <p:nvPr/>
        </p:nvSpPr>
        <p:spPr>
          <a:xfrm>
            <a:off x="6414545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3" name="Flowchart: Document 172"/>
          <p:cNvSpPr/>
          <p:nvPr/>
        </p:nvSpPr>
        <p:spPr>
          <a:xfrm>
            <a:off x="6839747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4" name="Flowchart: Document 173"/>
          <p:cNvSpPr/>
          <p:nvPr/>
        </p:nvSpPr>
        <p:spPr>
          <a:xfrm>
            <a:off x="7284438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5" name="Flowchart: Document 174"/>
          <p:cNvSpPr/>
          <p:nvPr/>
        </p:nvSpPr>
        <p:spPr>
          <a:xfrm>
            <a:off x="5955873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6" name="Flowchart: Document 175"/>
          <p:cNvSpPr/>
          <p:nvPr/>
        </p:nvSpPr>
        <p:spPr>
          <a:xfrm>
            <a:off x="6400564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7" name="Flowchart: Document 176"/>
          <p:cNvSpPr/>
          <p:nvPr/>
        </p:nvSpPr>
        <p:spPr>
          <a:xfrm>
            <a:off x="6825766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8" name="Flowchart: Document 177"/>
          <p:cNvSpPr/>
          <p:nvPr/>
        </p:nvSpPr>
        <p:spPr>
          <a:xfrm>
            <a:off x="7270457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9" name="Flowchart: Document 178"/>
          <p:cNvSpPr/>
          <p:nvPr/>
        </p:nvSpPr>
        <p:spPr>
          <a:xfrm>
            <a:off x="690793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0" name="Flowchart: Document 179"/>
          <p:cNvSpPr/>
          <p:nvPr/>
        </p:nvSpPr>
        <p:spPr>
          <a:xfrm>
            <a:off x="1135484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1" name="Flowchart: Document 180"/>
          <p:cNvSpPr/>
          <p:nvPr/>
        </p:nvSpPr>
        <p:spPr>
          <a:xfrm>
            <a:off x="1560686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2" name="Flowchart: Document 181"/>
          <p:cNvSpPr/>
          <p:nvPr/>
        </p:nvSpPr>
        <p:spPr>
          <a:xfrm>
            <a:off x="2005377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3" name="Flowchart: Document 182"/>
          <p:cNvSpPr/>
          <p:nvPr/>
        </p:nvSpPr>
        <p:spPr>
          <a:xfrm>
            <a:off x="2459548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4" name="Flowchart: Document 183"/>
          <p:cNvSpPr/>
          <p:nvPr/>
        </p:nvSpPr>
        <p:spPr>
          <a:xfrm>
            <a:off x="2904239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5" name="Flowchart: Document 184"/>
          <p:cNvSpPr/>
          <p:nvPr/>
        </p:nvSpPr>
        <p:spPr>
          <a:xfrm>
            <a:off x="3329441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6" name="Flowchart: Document 185"/>
          <p:cNvSpPr/>
          <p:nvPr/>
        </p:nvSpPr>
        <p:spPr>
          <a:xfrm>
            <a:off x="3774132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7" name="Flowchart: Document 186"/>
          <p:cNvSpPr/>
          <p:nvPr/>
        </p:nvSpPr>
        <p:spPr>
          <a:xfrm>
            <a:off x="2445567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8" name="Flowchart: Document 187"/>
          <p:cNvSpPr/>
          <p:nvPr/>
        </p:nvSpPr>
        <p:spPr>
          <a:xfrm>
            <a:off x="2890258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9" name="Flowchart: Document 188"/>
          <p:cNvSpPr/>
          <p:nvPr/>
        </p:nvSpPr>
        <p:spPr>
          <a:xfrm>
            <a:off x="3315460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0" name="Flowchart: Document 189"/>
          <p:cNvSpPr/>
          <p:nvPr/>
        </p:nvSpPr>
        <p:spPr>
          <a:xfrm>
            <a:off x="3760151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1" name="Flowchart: Document 190"/>
          <p:cNvSpPr/>
          <p:nvPr/>
        </p:nvSpPr>
        <p:spPr>
          <a:xfrm>
            <a:off x="4201099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2" name="Flowchart: Document 191"/>
          <p:cNvSpPr/>
          <p:nvPr/>
        </p:nvSpPr>
        <p:spPr>
          <a:xfrm>
            <a:off x="4645790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3" name="Flowchart: Document 192"/>
          <p:cNvSpPr/>
          <p:nvPr/>
        </p:nvSpPr>
        <p:spPr>
          <a:xfrm>
            <a:off x="5070992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4" name="Flowchart: Document 193"/>
          <p:cNvSpPr/>
          <p:nvPr/>
        </p:nvSpPr>
        <p:spPr>
          <a:xfrm>
            <a:off x="5515683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5" name="Flowchart: Document 194"/>
          <p:cNvSpPr/>
          <p:nvPr/>
        </p:nvSpPr>
        <p:spPr>
          <a:xfrm>
            <a:off x="5969854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6" name="Flowchart: Document 195"/>
          <p:cNvSpPr/>
          <p:nvPr/>
        </p:nvSpPr>
        <p:spPr>
          <a:xfrm>
            <a:off x="6414545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7" name="Flowchart: Document 196"/>
          <p:cNvSpPr/>
          <p:nvPr/>
        </p:nvSpPr>
        <p:spPr>
          <a:xfrm>
            <a:off x="6839747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8" name="Flowchart: Document 197"/>
          <p:cNvSpPr/>
          <p:nvPr/>
        </p:nvSpPr>
        <p:spPr>
          <a:xfrm>
            <a:off x="7284438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9" name="Flowchart: Document 198"/>
          <p:cNvSpPr/>
          <p:nvPr/>
        </p:nvSpPr>
        <p:spPr>
          <a:xfrm>
            <a:off x="5955873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0" name="Flowchart: Document 199"/>
          <p:cNvSpPr/>
          <p:nvPr/>
        </p:nvSpPr>
        <p:spPr>
          <a:xfrm>
            <a:off x="6400564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1" name="Flowchart: Document 200"/>
          <p:cNvSpPr/>
          <p:nvPr/>
        </p:nvSpPr>
        <p:spPr>
          <a:xfrm>
            <a:off x="6825766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2" name="Flowchart: Document 201"/>
          <p:cNvSpPr/>
          <p:nvPr/>
        </p:nvSpPr>
        <p:spPr>
          <a:xfrm>
            <a:off x="7270457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3" name="Flowchart: Document 202"/>
          <p:cNvSpPr/>
          <p:nvPr/>
        </p:nvSpPr>
        <p:spPr>
          <a:xfrm>
            <a:off x="690793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4" name="Flowchart: Document 203"/>
          <p:cNvSpPr/>
          <p:nvPr/>
        </p:nvSpPr>
        <p:spPr>
          <a:xfrm>
            <a:off x="1135484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5" name="Flowchart: Document 204"/>
          <p:cNvSpPr/>
          <p:nvPr/>
        </p:nvSpPr>
        <p:spPr>
          <a:xfrm>
            <a:off x="1560686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6" name="Flowchart: Document 205"/>
          <p:cNvSpPr/>
          <p:nvPr/>
        </p:nvSpPr>
        <p:spPr>
          <a:xfrm>
            <a:off x="2005377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7" name="Flowchart: Document 206"/>
          <p:cNvSpPr/>
          <p:nvPr/>
        </p:nvSpPr>
        <p:spPr>
          <a:xfrm>
            <a:off x="2459548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8" name="Flowchart: Document 207"/>
          <p:cNvSpPr/>
          <p:nvPr/>
        </p:nvSpPr>
        <p:spPr>
          <a:xfrm>
            <a:off x="2904239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9" name="Flowchart: Document 208"/>
          <p:cNvSpPr/>
          <p:nvPr/>
        </p:nvSpPr>
        <p:spPr>
          <a:xfrm>
            <a:off x="3329441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0" name="Flowchart: Document 209"/>
          <p:cNvSpPr/>
          <p:nvPr/>
        </p:nvSpPr>
        <p:spPr>
          <a:xfrm>
            <a:off x="3774132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1" name="Flowchart: Document 210"/>
          <p:cNvSpPr/>
          <p:nvPr/>
        </p:nvSpPr>
        <p:spPr>
          <a:xfrm>
            <a:off x="2445567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2" name="Flowchart: Document 211"/>
          <p:cNvSpPr/>
          <p:nvPr/>
        </p:nvSpPr>
        <p:spPr>
          <a:xfrm>
            <a:off x="2890258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3" name="Flowchart: Document 212"/>
          <p:cNvSpPr/>
          <p:nvPr/>
        </p:nvSpPr>
        <p:spPr>
          <a:xfrm>
            <a:off x="3315460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4" name="Flowchart: Document 213"/>
          <p:cNvSpPr/>
          <p:nvPr/>
        </p:nvSpPr>
        <p:spPr>
          <a:xfrm>
            <a:off x="3760151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6" name="Flowchart: Document 215"/>
          <p:cNvSpPr/>
          <p:nvPr/>
        </p:nvSpPr>
        <p:spPr>
          <a:xfrm>
            <a:off x="4201099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7" name="Flowchart: Document 216"/>
          <p:cNvSpPr/>
          <p:nvPr/>
        </p:nvSpPr>
        <p:spPr>
          <a:xfrm>
            <a:off x="4645790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8" name="Flowchart: Document 217"/>
          <p:cNvSpPr/>
          <p:nvPr/>
        </p:nvSpPr>
        <p:spPr>
          <a:xfrm>
            <a:off x="5070992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9" name="Flowchart: Document 218"/>
          <p:cNvSpPr/>
          <p:nvPr/>
        </p:nvSpPr>
        <p:spPr>
          <a:xfrm>
            <a:off x="5515683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0" name="Flowchart: Document 219"/>
          <p:cNvSpPr/>
          <p:nvPr/>
        </p:nvSpPr>
        <p:spPr>
          <a:xfrm>
            <a:off x="5969854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1" name="Flowchart: Document 220"/>
          <p:cNvSpPr/>
          <p:nvPr/>
        </p:nvSpPr>
        <p:spPr>
          <a:xfrm>
            <a:off x="6414545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2" name="Flowchart: Document 221"/>
          <p:cNvSpPr/>
          <p:nvPr/>
        </p:nvSpPr>
        <p:spPr>
          <a:xfrm>
            <a:off x="6839747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3" name="Flowchart: Document 222"/>
          <p:cNvSpPr/>
          <p:nvPr/>
        </p:nvSpPr>
        <p:spPr>
          <a:xfrm>
            <a:off x="7284438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4" name="Flowchart: Document 223"/>
          <p:cNvSpPr/>
          <p:nvPr/>
        </p:nvSpPr>
        <p:spPr>
          <a:xfrm>
            <a:off x="5955873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5" name="Flowchart: Document 224"/>
          <p:cNvSpPr/>
          <p:nvPr/>
        </p:nvSpPr>
        <p:spPr>
          <a:xfrm>
            <a:off x="6400564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8" name="Flowchart: Document 227"/>
          <p:cNvSpPr/>
          <p:nvPr/>
        </p:nvSpPr>
        <p:spPr>
          <a:xfrm>
            <a:off x="690793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9" name="Flowchart: Document 228"/>
          <p:cNvSpPr/>
          <p:nvPr/>
        </p:nvSpPr>
        <p:spPr>
          <a:xfrm>
            <a:off x="1135484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0" name="Flowchart: Document 229"/>
          <p:cNvSpPr/>
          <p:nvPr/>
        </p:nvSpPr>
        <p:spPr>
          <a:xfrm>
            <a:off x="1560686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1" name="Flowchart: Document 230"/>
          <p:cNvSpPr/>
          <p:nvPr/>
        </p:nvSpPr>
        <p:spPr>
          <a:xfrm>
            <a:off x="2005377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2" name="Flowchart: Document 231"/>
          <p:cNvSpPr/>
          <p:nvPr/>
        </p:nvSpPr>
        <p:spPr>
          <a:xfrm>
            <a:off x="2459548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3" name="Flowchart: Document 232"/>
          <p:cNvSpPr/>
          <p:nvPr/>
        </p:nvSpPr>
        <p:spPr>
          <a:xfrm>
            <a:off x="2904239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4" name="Flowchart: Document 233"/>
          <p:cNvSpPr/>
          <p:nvPr/>
        </p:nvSpPr>
        <p:spPr>
          <a:xfrm>
            <a:off x="3329441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5" name="Flowchart: Document 234"/>
          <p:cNvSpPr/>
          <p:nvPr/>
        </p:nvSpPr>
        <p:spPr>
          <a:xfrm>
            <a:off x="3774132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6" name="Flowchart: Document 235"/>
          <p:cNvSpPr/>
          <p:nvPr/>
        </p:nvSpPr>
        <p:spPr>
          <a:xfrm>
            <a:off x="2445567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7" name="Flowchart: Document 236"/>
          <p:cNvSpPr/>
          <p:nvPr/>
        </p:nvSpPr>
        <p:spPr>
          <a:xfrm>
            <a:off x="2890258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8" name="Flowchart: Document 237"/>
          <p:cNvSpPr/>
          <p:nvPr/>
        </p:nvSpPr>
        <p:spPr>
          <a:xfrm>
            <a:off x="3315460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9" name="Flowchart: Document 238"/>
          <p:cNvSpPr/>
          <p:nvPr/>
        </p:nvSpPr>
        <p:spPr>
          <a:xfrm>
            <a:off x="3760151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0" name="Flowchart: Document 239"/>
          <p:cNvSpPr/>
          <p:nvPr/>
        </p:nvSpPr>
        <p:spPr>
          <a:xfrm>
            <a:off x="4201099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1" name="Flowchart: Document 240"/>
          <p:cNvSpPr/>
          <p:nvPr/>
        </p:nvSpPr>
        <p:spPr>
          <a:xfrm>
            <a:off x="4645790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2" name="Flowchart: Document 241"/>
          <p:cNvSpPr/>
          <p:nvPr/>
        </p:nvSpPr>
        <p:spPr>
          <a:xfrm>
            <a:off x="5070992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3" name="Flowchart: Document 242"/>
          <p:cNvSpPr/>
          <p:nvPr/>
        </p:nvSpPr>
        <p:spPr>
          <a:xfrm>
            <a:off x="5515683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4" name="Flowchart: Document 243"/>
          <p:cNvSpPr/>
          <p:nvPr/>
        </p:nvSpPr>
        <p:spPr>
          <a:xfrm>
            <a:off x="5969854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5" name="Flowchart: Document 244"/>
          <p:cNvSpPr/>
          <p:nvPr/>
        </p:nvSpPr>
        <p:spPr>
          <a:xfrm>
            <a:off x="6414545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6" name="Flowchart: Document 245"/>
          <p:cNvSpPr/>
          <p:nvPr/>
        </p:nvSpPr>
        <p:spPr>
          <a:xfrm>
            <a:off x="6839747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7" name="Flowchart: Document 246"/>
          <p:cNvSpPr/>
          <p:nvPr/>
        </p:nvSpPr>
        <p:spPr>
          <a:xfrm>
            <a:off x="7280179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8" name="Flowchart: Document 247"/>
          <p:cNvSpPr/>
          <p:nvPr/>
        </p:nvSpPr>
        <p:spPr>
          <a:xfrm>
            <a:off x="5955873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9" name="Flowchart: Document 248"/>
          <p:cNvSpPr/>
          <p:nvPr/>
        </p:nvSpPr>
        <p:spPr>
          <a:xfrm>
            <a:off x="6400564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50" name="Flowchart: Document 249"/>
          <p:cNvSpPr/>
          <p:nvPr/>
        </p:nvSpPr>
        <p:spPr>
          <a:xfrm>
            <a:off x="6825766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2" name="Flowchart: Document 121"/>
          <p:cNvSpPr/>
          <p:nvPr/>
        </p:nvSpPr>
        <p:spPr>
          <a:xfrm>
            <a:off x="5967116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6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3" name="Flowchart: Document 122"/>
          <p:cNvSpPr/>
          <p:nvPr/>
        </p:nvSpPr>
        <p:spPr>
          <a:xfrm>
            <a:off x="6840996" y="2911098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6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4" name="Flowchart: Document 123"/>
          <p:cNvSpPr/>
          <p:nvPr/>
        </p:nvSpPr>
        <p:spPr>
          <a:xfrm>
            <a:off x="-194330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5" name="Flowchart: Document 124"/>
          <p:cNvSpPr/>
          <p:nvPr/>
        </p:nvSpPr>
        <p:spPr>
          <a:xfrm>
            <a:off x="250361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6" name="Flowchart: Document 125"/>
          <p:cNvSpPr/>
          <p:nvPr/>
        </p:nvSpPr>
        <p:spPr>
          <a:xfrm>
            <a:off x="-194330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7" name="Flowchart: Document 126"/>
          <p:cNvSpPr/>
          <p:nvPr/>
        </p:nvSpPr>
        <p:spPr>
          <a:xfrm>
            <a:off x="250361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8" name="Flowchart: Document 127"/>
          <p:cNvSpPr/>
          <p:nvPr/>
        </p:nvSpPr>
        <p:spPr>
          <a:xfrm>
            <a:off x="-194330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9" name="Flowchart: Document 128"/>
          <p:cNvSpPr/>
          <p:nvPr/>
        </p:nvSpPr>
        <p:spPr>
          <a:xfrm>
            <a:off x="250361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0" name="Flowchart: Document 129"/>
          <p:cNvSpPr/>
          <p:nvPr/>
        </p:nvSpPr>
        <p:spPr>
          <a:xfrm>
            <a:off x="-194330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1" name="Flowchart: Document 130"/>
          <p:cNvSpPr/>
          <p:nvPr/>
        </p:nvSpPr>
        <p:spPr>
          <a:xfrm>
            <a:off x="250361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2" name="Flowchart: Document 131"/>
          <p:cNvSpPr/>
          <p:nvPr/>
        </p:nvSpPr>
        <p:spPr>
          <a:xfrm>
            <a:off x="7722357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3" name="Flowchart: Document 132"/>
          <p:cNvSpPr/>
          <p:nvPr/>
        </p:nvSpPr>
        <p:spPr>
          <a:xfrm>
            <a:off x="8167048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4" name="Flowchart: Document 133"/>
          <p:cNvSpPr/>
          <p:nvPr/>
        </p:nvSpPr>
        <p:spPr>
          <a:xfrm>
            <a:off x="7722357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5" name="Flowchart: Document 134"/>
          <p:cNvSpPr/>
          <p:nvPr/>
        </p:nvSpPr>
        <p:spPr>
          <a:xfrm>
            <a:off x="8167048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6" name="Flowchart: Document 135"/>
          <p:cNvSpPr/>
          <p:nvPr/>
        </p:nvSpPr>
        <p:spPr>
          <a:xfrm>
            <a:off x="7722357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7" name="Flowchart: Document 136"/>
          <p:cNvSpPr/>
          <p:nvPr/>
        </p:nvSpPr>
        <p:spPr>
          <a:xfrm>
            <a:off x="8167048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8" name="Flowchart: Document 137"/>
          <p:cNvSpPr/>
          <p:nvPr/>
        </p:nvSpPr>
        <p:spPr>
          <a:xfrm>
            <a:off x="7722357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9" name="Flowchart: Document 138"/>
          <p:cNvSpPr/>
          <p:nvPr/>
        </p:nvSpPr>
        <p:spPr>
          <a:xfrm>
            <a:off x="8167048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8" name="Flowchart: Document 147"/>
          <p:cNvSpPr/>
          <p:nvPr/>
        </p:nvSpPr>
        <p:spPr>
          <a:xfrm>
            <a:off x="8607480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9" name="Flowchart: Document 148"/>
          <p:cNvSpPr/>
          <p:nvPr/>
        </p:nvSpPr>
        <p:spPr>
          <a:xfrm>
            <a:off x="8607480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0" name="Flowchart: Document 149"/>
          <p:cNvSpPr/>
          <p:nvPr/>
        </p:nvSpPr>
        <p:spPr>
          <a:xfrm>
            <a:off x="8607480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1" name="Flowchart: Document 150"/>
          <p:cNvSpPr/>
          <p:nvPr/>
        </p:nvSpPr>
        <p:spPr>
          <a:xfrm>
            <a:off x="8607480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2" name="Flowchart: Document 151"/>
          <p:cNvSpPr/>
          <p:nvPr/>
        </p:nvSpPr>
        <p:spPr>
          <a:xfrm>
            <a:off x="9028024" y="533670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3" name="Flowchart: Document 152"/>
          <p:cNvSpPr/>
          <p:nvPr/>
        </p:nvSpPr>
        <p:spPr>
          <a:xfrm>
            <a:off x="9028024" y="576043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4" name="Flowchart: Document 153"/>
          <p:cNvSpPr/>
          <p:nvPr/>
        </p:nvSpPr>
        <p:spPr>
          <a:xfrm>
            <a:off x="9028024" y="618416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5" name="Flowchart: Document 154"/>
          <p:cNvSpPr/>
          <p:nvPr/>
        </p:nvSpPr>
        <p:spPr>
          <a:xfrm>
            <a:off x="9028024" y="6607899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31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77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043"/>
    </mc:Choice>
    <mc:Fallback>
      <p:transition spd="slow" advTm="29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533 L 0.08212 -0.0456 C 0.09931 -0.05694 0.12518 -0.06296 0.15191 -0.06296 C 0.18264 -0.06296 0.20712 -0.05694 0.22431 -0.0456 L 0.3066 0.00533 " pathEditMode="relative" rAng="0" ptsTypes="FffFF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-3.33333E-6 L -0.00034 -0.2770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120000">
                                      <p:cBhvr>
                                        <p:cTn id="3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034 -0.27708 L 0.09479 -0.4152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463 L -0.50694 -0.012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36" grpId="0" animBg="1"/>
      <p:bldP spid="9" grpId="0"/>
      <p:bldP spid="122" grpId="0" animBg="1"/>
      <p:bldP spid="122" grpId="1" animBg="1"/>
      <p:bldP spid="122" grpId="2" animBg="1"/>
      <p:bldP spid="122" grpId="3" animBg="1"/>
      <p:bldP spid="122" grpId="4" animBg="1"/>
      <p:bldP spid="123" grpId="0" animBg="1"/>
      <p:bldP spid="123" grpId="1" animBg="1"/>
      <p:bldP spid="123" grpId="2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CA" dirty="0" smtClean="0"/>
              <a:t>Input: 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sequence of page requests 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cache size k</a:t>
            </a:r>
          </a:p>
          <a:p>
            <a:pPr marL="114300" indent="0">
              <a:buNone/>
            </a:pPr>
            <a:endParaRPr lang="en-CA" dirty="0" smtClean="0"/>
          </a:p>
          <a:p>
            <a:pPr marL="114300" indent="0">
              <a:buNone/>
            </a:pPr>
            <a:r>
              <a:rPr lang="en-CA" dirty="0" smtClean="0"/>
              <a:t>Paging algorithm = eviction policy</a:t>
            </a:r>
          </a:p>
          <a:p>
            <a:pPr marL="114300" indent="0">
              <a:buNone/>
            </a:pPr>
            <a:r>
              <a:rPr lang="en-CA" dirty="0" smtClean="0"/>
              <a:t>	What page should be evicted from the cache?</a:t>
            </a:r>
            <a:endParaRPr lang="en-CA" dirty="0"/>
          </a:p>
          <a:p>
            <a:pPr marL="114300" indent="0">
              <a:buNone/>
            </a:pPr>
            <a:endParaRPr lang="en-CA" dirty="0" smtClean="0"/>
          </a:p>
          <a:p>
            <a:pPr marL="114300" indent="0">
              <a:buNone/>
            </a:pPr>
            <a:r>
              <a:rPr lang="en-CA" dirty="0" smtClean="0"/>
              <a:t>Traditional cost model</a:t>
            </a:r>
          </a:p>
          <a:p>
            <a:pPr marL="114300" indent="0">
              <a:buNone/>
            </a:pPr>
            <a:r>
              <a:rPr lang="en-CA" dirty="0" smtClean="0"/>
              <a:t>	Hit: 0</a:t>
            </a:r>
          </a:p>
          <a:p>
            <a:pPr marL="114300" indent="0">
              <a:buNone/>
            </a:pPr>
            <a:r>
              <a:rPr lang="en-CA" dirty="0" smtClean="0"/>
              <a:t>	Fault: 1</a:t>
            </a:r>
          </a:p>
          <a:p>
            <a:pPr marL="114300" indent="0">
              <a:buNone/>
            </a:pPr>
            <a:endParaRPr lang="en-CA" dirty="0" smtClean="0"/>
          </a:p>
          <a:p>
            <a:pPr marL="114300" indent="0">
              <a:buNone/>
            </a:pPr>
            <a:r>
              <a:rPr lang="en-CA" dirty="0" smtClean="0"/>
              <a:t>Goal: minimize the number of faults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32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041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521"/>
    </mc:Choice>
    <mc:Fallback>
      <p:transition spd="slow" advTm="535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Analysis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36688"/>
                <a:ext cx="8686800" cy="448945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800" dirty="0" smtClean="0"/>
                  <a:t>An online algorithm </a:t>
                </a:r>
                <a:r>
                  <a:rPr lang="en-US" sz="2800" i="1" dirty="0"/>
                  <a:t>A</a:t>
                </a:r>
                <a:r>
                  <a:rPr lang="en-US" sz="2800" dirty="0"/>
                  <a:t> is </a:t>
                </a:r>
                <a:r>
                  <a:rPr lang="en-US" sz="2800" dirty="0" smtClean="0"/>
                  <a:t>r-competitive </a:t>
                </a:r>
                <a:r>
                  <a:rPr lang="en-US" sz="2800" dirty="0"/>
                  <a:t>if for all </a:t>
                </a:r>
                <a:r>
                  <a:rPr lang="en-US" sz="2800" dirty="0" smtClean="0"/>
                  <a:t> requests </a:t>
                </a:r>
                <a:endParaRPr lang="en-US" i="1" dirty="0">
                  <a:latin typeface="Cambria Math"/>
                </a:endParaRPr>
              </a:p>
              <a:p>
                <a:pPr marL="297180" lvl="1" indent="0">
                  <a:buNone/>
                </a:pPr>
                <a:endParaRPr lang="en-US" sz="2300" b="0" i="1" dirty="0" smtClean="0">
                  <a:latin typeface="Cambria Math"/>
                </a:endParaRPr>
              </a:p>
              <a:p>
                <a:pPr marL="2971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600" b="0" i="1" smtClean="0">
                          <a:latin typeface="Cambria Math"/>
                        </a:rPr>
                        <m:t>𝑓𝑎𝑢𝑙𝑡</m:t>
                      </m:r>
                      <m:sSub>
                        <m:sSubPr>
                          <m:ctrlPr>
                            <a:rPr lang="en-CA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6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CA" sz="26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sz="2600" i="1">
                          <a:latin typeface="Cambria Math"/>
                        </a:rPr>
                        <m:t>≤</m:t>
                      </m:r>
                      <m:r>
                        <a:rPr lang="en-US" sz="2600" b="0" i="1" smtClean="0">
                          <a:latin typeface="Cambria Math"/>
                        </a:rPr>
                        <m:t>𝑟</m:t>
                      </m:r>
                      <m:r>
                        <a:rPr lang="en-CA" sz="26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CA" sz="2600" b="0" i="1" smtClean="0">
                          <a:latin typeface="Cambria Math"/>
                          <a:ea typeface="Cambria Math"/>
                        </a:rPr>
                        <m:t>𝑓𝑎𝑢𝑙𝑡</m:t>
                      </m:r>
                      <m:sSub>
                        <m:sSubPr>
                          <m:ctrlPr>
                            <a:rPr lang="en-CA" sz="2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CA" sz="26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CA" sz="2600" b="0" i="1" smtClean="0">
                              <a:latin typeface="Cambria Math"/>
                              <a:ea typeface="Cambria Math"/>
                            </a:rPr>
                            <m:t>𝑂𝑃𝑇</m:t>
                          </m:r>
                        </m:sub>
                      </m:sSub>
                      <m:r>
                        <a:rPr lang="en-US" sz="2600" i="1">
                          <a:latin typeface="Cambria Math"/>
                        </a:rPr>
                        <m:t>+</m:t>
                      </m:r>
                      <m:r>
                        <a:rPr lang="en-CA" sz="2600" b="0" i="1" smtClean="0">
                          <a:latin typeface="Cambria Math"/>
                        </a:rPr>
                        <m:t>𝛽</m:t>
                      </m:r>
                    </m:oMath>
                  </m:oMathPara>
                </a14:m>
                <a:endParaRPr lang="en-US" sz="26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457200" indent="-457200"/>
                <a:r>
                  <a:rPr lang="en-US" sz="2800" dirty="0" smtClean="0"/>
                  <a:t>Competitive </a:t>
                </a:r>
                <a:r>
                  <a:rPr lang="en-US" sz="2800" dirty="0"/>
                  <a:t>ratio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𝐶𝑅</m:t>
                    </m:r>
                    <m:r>
                      <a:rPr lang="en-US" sz="2800" i="1" dirty="0">
                        <a:latin typeface="Cambria Math"/>
                      </a:rPr>
                      <m:t>(</m:t>
                    </m:r>
                    <m:r>
                      <a:rPr lang="en-US" sz="2800" i="1" dirty="0"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)=</m:t>
                    </m:r>
                    <m:r>
                      <a:rPr lang="en-US" sz="2800" b="0" i="1" dirty="0" smtClean="0">
                        <a:latin typeface="Cambria Math"/>
                      </a:rPr>
                      <m:t>𝑟</m:t>
                    </m:r>
                  </m:oMath>
                </a14:m>
                <a:endParaRPr lang="en-US" sz="2800" dirty="0"/>
              </a:p>
              <a:p>
                <a:pPr marL="457200" indent="-457200"/>
                <a:r>
                  <a:rPr lang="en-US" sz="2800" dirty="0"/>
                  <a:t>For any deterministic online algorithm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𝐶𝑅</m:t>
                    </m:r>
                    <m:d>
                      <m:dPr>
                        <m:ctrlPr>
                          <a:rPr lang="en-US" sz="2800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/>
                          </a:rPr>
                          <m:t>𝐴</m:t>
                        </m:r>
                      </m:e>
                    </m:d>
                    <m:r>
                      <a:rPr lang="en-US" sz="2800" i="1" dirty="0">
                        <a:latin typeface="Cambria Math"/>
                      </a:rPr>
                      <m:t>≥</m:t>
                    </m:r>
                    <m:r>
                      <a:rPr lang="en-CA" sz="2800" b="0" i="1" dirty="0" smtClean="0">
                        <a:latin typeface="Cambria Math"/>
                      </a:rPr>
                      <m:t>𝑘</m:t>
                    </m:r>
                  </m:oMath>
                </a14:m>
                <a:endParaRPr lang="en-US" sz="2800" dirty="0"/>
              </a:p>
              <a:p>
                <a:pPr marL="457200" indent="-457200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𝐶𝑅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𝐿𝑅𝑈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𝐶𝑅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𝐹𝐼𝐹𝑂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CA" sz="2800" b="0" i="1" smtClean="0">
                        <a:latin typeface="Cambria Math"/>
                      </a:rPr>
                      <m:t>𝐶𝑅</m:t>
                    </m:r>
                    <m:d>
                      <m:dPr>
                        <m:ctrlPr>
                          <a:rPr lang="en-CA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sz="2800" b="0" i="1" smtClean="0">
                            <a:latin typeface="Cambria Math"/>
                          </a:rPr>
                          <m:t>𝐹𝑊𝐹</m:t>
                        </m:r>
                      </m:e>
                    </m:d>
                    <m:r>
                      <a:rPr lang="en-CA" sz="2800" b="0" i="1" smtClean="0">
                        <a:latin typeface="Cambria Math"/>
                      </a:rPr>
                      <m:t>=</m:t>
                    </m:r>
                    <m:r>
                      <a:rPr lang="en-CA" sz="2800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sz="2800" dirty="0" smtClean="0"/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36688"/>
                <a:ext cx="8686800" cy="4489450"/>
              </a:xfrm>
              <a:blipFill rotWithShape="1">
                <a:blip r:embed="rId3"/>
                <a:stretch>
                  <a:fillRect l="-1193" t="-1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33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31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642"/>
    </mc:Choice>
    <mc:Fallback>
      <p:transition spd="slow" advTm="69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Paging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Page has fault cost and size</a:t>
            </a:r>
          </a:p>
          <a:p>
            <a:r>
              <a:rPr lang="en-CA" dirty="0" smtClean="0"/>
              <a:t>Page fault (classic) model </a:t>
            </a:r>
          </a:p>
          <a:p>
            <a:pPr lvl="1"/>
            <a:r>
              <a:rPr lang="en-CA" dirty="0" smtClean="0"/>
              <a:t>Uniform size and fault costs</a:t>
            </a:r>
          </a:p>
          <a:p>
            <a:r>
              <a:rPr lang="en-CA" dirty="0"/>
              <a:t>Weighted caching [</a:t>
            </a:r>
            <a:r>
              <a:rPr lang="en-CA" dirty="0" err="1"/>
              <a:t>Chrobak</a:t>
            </a:r>
            <a:r>
              <a:rPr lang="en-CA" dirty="0"/>
              <a:t> 91]</a:t>
            </a:r>
          </a:p>
          <a:p>
            <a:pPr lvl="1"/>
            <a:r>
              <a:rPr lang="en-CA" dirty="0"/>
              <a:t>Varying fault costs, uniform page </a:t>
            </a:r>
            <a:r>
              <a:rPr lang="en-CA" dirty="0" smtClean="0"/>
              <a:t>sizes</a:t>
            </a:r>
          </a:p>
          <a:p>
            <a:r>
              <a:rPr lang="en-CA" dirty="0" smtClean="0"/>
              <a:t>Fault model [</a:t>
            </a:r>
            <a:r>
              <a:rPr lang="en-CA" dirty="0" err="1" smtClean="0"/>
              <a:t>Irani</a:t>
            </a:r>
            <a:r>
              <a:rPr lang="en-CA" dirty="0" smtClean="0"/>
              <a:t> 97]</a:t>
            </a:r>
          </a:p>
          <a:p>
            <a:pPr lvl="1"/>
            <a:r>
              <a:rPr lang="en-CA" dirty="0" smtClean="0"/>
              <a:t>Varying sizes, uniform fault cost</a:t>
            </a:r>
          </a:p>
          <a:p>
            <a:r>
              <a:rPr lang="en-CA" dirty="0" smtClean="0"/>
              <a:t>Bit model [</a:t>
            </a:r>
            <a:r>
              <a:rPr lang="en-CA" dirty="0" err="1" smtClean="0"/>
              <a:t>Irani</a:t>
            </a:r>
            <a:r>
              <a:rPr lang="en-CA" dirty="0" smtClean="0"/>
              <a:t> 97]</a:t>
            </a:r>
          </a:p>
          <a:p>
            <a:pPr lvl="1"/>
            <a:r>
              <a:rPr lang="en-CA" dirty="0" smtClean="0"/>
              <a:t>Fault cost equals size</a:t>
            </a:r>
          </a:p>
          <a:p>
            <a:r>
              <a:rPr lang="en-CA" dirty="0" smtClean="0"/>
              <a:t>General [Young 98]</a:t>
            </a:r>
          </a:p>
          <a:p>
            <a:r>
              <a:rPr lang="en-CA" dirty="0" smtClean="0"/>
              <a:t>k-competitive algorithms for all above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079018" y="4329680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dirty="0" smtClean="0"/>
              <a:t>Offline problem is NP-hard</a:t>
            </a:r>
            <a:endParaRPr lang="en-CA" sz="2200" dirty="0"/>
          </a:p>
        </p:txBody>
      </p:sp>
      <p:sp>
        <p:nvSpPr>
          <p:cNvPr id="5" name="Right Brace 4"/>
          <p:cNvSpPr/>
          <p:nvPr/>
        </p:nvSpPr>
        <p:spPr>
          <a:xfrm>
            <a:off x="4716016" y="3573016"/>
            <a:ext cx="360040" cy="1944216"/>
          </a:xfrm>
          <a:prstGeom prst="rightBrace">
            <a:avLst>
              <a:gd name="adj1" fmla="val 8333"/>
              <a:gd name="adj2" fmla="val 49543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34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5485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6652"/>
    </mc:Choice>
    <mc:Fallback>
      <p:transition spd="slow" advTm="96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Paging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Buying Cache Model [</a:t>
                </a:r>
                <a:r>
                  <a:rPr lang="en-CA" dirty="0" err="1"/>
                  <a:t>Csirik</a:t>
                </a:r>
                <a:r>
                  <a:rPr lang="en-CA" dirty="0"/>
                  <a:t> et al. 01]</a:t>
                </a:r>
              </a:p>
              <a:p>
                <a:pPr lvl="1"/>
                <a:r>
                  <a:rPr lang="en-CA" dirty="0"/>
                  <a:t>Algorithm may purchase cache at cost c(x)</a:t>
                </a:r>
              </a:p>
              <a:p>
                <a:pPr lvl="1"/>
                <a:r>
                  <a:rPr lang="en-CA" dirty="0"/>
                  <a:t>Cost = faults + purchased cache</a:t>
                </a:r>
              </a:p>
              <a:p>
                <a:pPr lvl="1"/>
                <a:r>
                  <a:rPr lang="en-CA" dirty="0"/>
                  <a:t>Approximation to upgrading memory systems</a:t>
                </a:r>
              </a:p>
              <a:p>
                <a:pPr lvl="1"/>
                <a:r>
                  <a:rPr lang="en-CA" dirty="0"/>
                  <a:t>Cost functions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i="1" dirty="0">
                        <a:latin typeface="Cambria Math"/>
                      </a:rPr>
                      <m:t>𝑐</m:t>
                    </m:r>
                    <m:r>
                      <a:rPr lang="en-CA" i="1" dirty="0">
                        <a:latin typeface="Cambria Math"/>
                      </a:rPr>
                      <m:t>(</m:t>
                    </m:r>
                    <m:r>
                      <a:rPr lang="en-CA" i="1" dirty="0">
                        <a:latin typeface="Cambria Math"/>
                      </a:rPr>
                      <m:t>𝑥</m:t>
                    </m:r>
                    <m:r>
                      <a:rPr lang="en-CA" i="1" dirty="0">
                        <a:latin typeface="Cambria Math"/>
                      </a:rPr>
                      <m:t>)=</m:t>
                    </m:r>
                    <m:r>
                      <a:rPr lang="en-CA" i="1" dirty="0">
                        <a:latin typeface="Cambria Math"/>
                      </a:rPr>
                      <m:t>𝛼</m:t>
                    </m:r>
                    <m:r>
                      <a:rPr lang="en-CA" i="1" dirty="0">
                        <a:latin typeface="Cambria Math"/>
                      </a:rPr>
                      <m:t> </m:t>
                    </m:r>
                    <m:r>
                      <a:rPr lang="en-CA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CA" dirty="0"/>
                  <a:t> 	         CR(A)≈3.14619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CA" i="1" dirty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CA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CA" i="1" dirty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CA" i="1" dirty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CA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CA" i="1" dirty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CA" i="1" dirty="0">
                            <a:latin typeface="Cambria Math"/>
                          </a:rPr>
                          <m:t>𝑑</m:t>
                        </m:r>
                      </m:sup>
                    </m:sSup>
                    <m:r>
                      <a:rPr lang="en-CA" i="1" dirty="0">
                        <a:latin typeface="Cambria Math"/>
                      </a:rPr>
                      <m:t>,   </m:t>
                    </m:r>
                    <m:r>
                      <a:rPr lang="en-CA" i="1" dirty="0">
                        <a:latin typeface="Cambria Math"/>
                      </a:rPr>
                      <m:t>𝑑</m:t>
                    </m:r>
                    <m:r>
                      <a:rPr lang="en-CA" i="1" dirty="0">
                        <a:latin typeface="Cambria Math"/>
                      </a:rPr>
                      <m:t>&gt;2</m:t>
                    </m:r>
                  </m:oMath>
                </a14:m>
                <a:r>
                  <a:rPr lang="en-CA" dirty="0"/>
                  <a:t>	 CR(A)≈d/</a:t>
                </a:r>
                <a:r>
                  <a:rPr lang="en-CA" dirty="0" err="1"/>
                  <a:t>ln</a:t>
                </a:r>
                <a:r>
                  <a:rPr lang="en-CA" dirty="0"/>
                  <a:t> </a:t>
                </a:r>
                <a:r>
                  <a:rPr lang="en-CA" dirty="0" err="1"/>
                  <a:t>d+o</a:t>
                </a:r>
                <a:r>
                  <a:rPr lang="en-CA" dirty="0"/>
                  <a:t>(d/</a:t>
                </a:r>
                <a:r>
                  <a:rPr lang="en-CA" dirty="0" err="1"/>
                  <a:t>ln</a:t>
                </a:r>
                <a:r>
                  <a:rPr lang="en-CA" dirty="0"/>
                  <a:t> d)</a:t>
                </a:r>
              </a:p>
              <a:p>
                <a:pPr lvl="2"/>
                <a:r>
                  <a:rPr lang="en-CA" dirty="0"/>
                  <a:t>Finite competitive ratio 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pos m:val="top"/>
                        <m:ctrlPr>
                          <a:rPr lang="en-CA" i="1"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CA" dirty="0"/>
                  <a:t>	cost is </a:t>
                </a:r>
                <a:r>
                  <a:rPr lang="en-CA" dirty="0" err="1"/>
                  <a:t>polynomially</a:t>
                </a:r>
                <a:r>
                  <a:rPr lang="en-CA" dirty="0"/>
                  <a:t> bounded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2987785" y="3659430"/>
            <a:ext cx="57607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Right Arrow 5"/>
          <p:cNvSpPr/>
          <p:nvPr/>
        </p:nvSpPr>
        <p:spPr>
          <a:xfrm>
            <a:off x="3563860" y="3943570"/>
            <a:ext cx="57607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335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61542" y="4230380"/>
            <a:ext cx="368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…,3,3,4,5,21,3,4,17,5,3,5,5,6,7,8,  ???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Optimum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But paging is an online problem!</a:t>
            </a:r>
          </a:p>
          <a:p>
            <a:r>
              <a:rPr lang="en-US" dirty="0" smtClean="0"/>
              <a:t>Offline algorithm can lead to good online algorithms</a:t>
            </a:r>
          </a:p>
          <a:p>
            <a:r>
              <a:rPr lang="en-US" dirty="0" smtClean="0"/>
              <a:t>Classic paging optimum: FITF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LRU</a:t>
            </a:r>
            <a:endParaRPr lang="en-US" dirty="0"/>
          </a:p>
        </p:txBody>
      </p:sp>
      <p:pic>
        <p:nvPicPr>
          <p:cNvPr id="1028" name="Picture 4" descr="C:\Documents and Settings\Alejandro\Local Settings\Temporary Internet Files\Content.IE5\60KG8T7T\MC90029095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20" y="3415771"/>
            <a:ext cx="2237149" cy="235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1605" y="3018473"/>
            <a:ext cx="603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…,3,3,4,5,21,3,4,17,5,3,5,5,6,7,8,9,6,7,4,4,5,3,15,13,3,3,7,8,9,…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15924" y="4230380"/>
            <a:ext cx="344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8,7,6,5,5,3,5,17,4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36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944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749"/>
    </mc:Choice>
    <mc:Fallback xmlns="">
      <p:transition spd="slow" advTm="857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uiExpand="1" build="p"/>
      <p:bldP spid="4" grpId="0" uiExpand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Scheduling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3343435"/>
              </p:ext>
            </p:extLst>
          </p:nvPr>
        </p:nvGraphicFramePr>
        <p:xfrm>
          <a:off x="1763688" y="1628800"/>
          <a:ext cx="4536504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Straight Connector 9"/>
          <p:cNvCxnSpPr/>
          <p:nvPr/>
        </p:nvCxnSpPr>
        <p:spPr>
          <a:xfrm>
            <a:off x="2051720" y="2132856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367211" y="2348880"/>
            <a:ext cx="198876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60054" y="2564904"/>
            <a:ext cx="9478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080846" y="2788493"/>
            <a:ext cx="192320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07904" y="2112318"/>
            <a:ext cx="194421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042446" y="2564904"/>
            <a:ext cx="63756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40999" y="2996952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80012" y="2348880"/>
            <a:ext cx="1332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04047" y="2573685"/>
            <a:ext cx="129614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292079" y="2788493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7143" y="2996952"/>
            <a:ext cx="64807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976156" y="2112318"/>
            <a:ext cx="32403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9180593"/>
              </p:ext>
            </p:extLst>
          </p:nvPr>
        </p:nvGraphicFramePr>
        <p:xfrm>
          <a:off x="1763687" y="1621363"/>
          <a:ext cx="4536504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FF6600"/>
                          </a:solidFill>
                        </a:rPr>
                        <a:t>1</a:t>
                      </a:r>
                      <a:endParaRPr lang="en-US" sz="2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FF6600"/>
                          </a:solidFill>
                        </a:rPr>
                        <a:t>2</a:t>
                      </a:r>
                      <a:endParaRPr lang="en-US" sz="2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FF6600"/>
                          </a:solidFill>
                        </a:rPr>
                        <a:t>3</a:t>
                      </a:r>
                      <a:endParaRPr lang="en-US" sz="2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FF6600"/>
                          </a:solidFill>
                        </a:rPr>
                        <a:t>4</a:t>
                      </a:r>
                      <a:endParaRPr lang="en-US" sz="2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solidFill>
                            <a:srgbClr val="FF6600"/>
                          </a:solidFill>
                        </a:rPr>
                        <a:t>5</a:t>
                      </a:r>
                      <a:endParaRPr lang="en-US" sz="2600" dirty="0">
                        <a:solidFill>
                          <a:srgbClr val="FF66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6" name="Content Placeholder 2"/>
              <p:cNvSpPr txBox="1">
                <a:spLocks/>
              </p:cNvSpPr>
              <p:nvPr/>
            </p:nvSpPr>
            <p:spPr>
              <a:xfrm>
                <a:off x="457200" y="3284984"/>
                <a:ext cx="7620000" cy="357301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2860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05840" indent="-22860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80160" indent="-22860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54480" indent="-228600" algn="l" defTabSz="914400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03120" indent="-182880" algn="l" defTabSz="914400" rtl="0" eaLnBrk="1" latinLnBrk="0" hangingPunct="1">
                  <a:spcBef>
                    <a:spcPct val="20000"/>
                  </a:spcBef>
                  <a:buClr>
                    <a:schemeClr val="accent3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286000" indent="-182880" algn="l" defTabSz="914400" rtl="0" eaLnBrk="1" latinLnBrk="0" hangingPunct="1">
                  <a:spcBef>
                    <a:spcPct val="20000"/>
                  </a:spcBef>
                  <a:buClr>
                    <a:schemeClr val="accent4"/>
                  </a:buClr>
                  <a:buFont typeface="Arial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Weighted Interval scheduling: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: set of jobs  (start time, duration, weight)</a:t>
                </a:r>
              </a:p>
              <a:p>
                <a:pPr lvl="1"/>
                <a:r>
                  <a:rPr lang="en-US" dirty="0" smtClean="0"/>
                  <a:t>m machines</a:t>
                </a:r>
              </a:p>
              <a:p>
                <a:pPr lvl="1"/>
                <a:r>
                  <a:rPr lang="en-US" dirty="0" smtClean="0"/>
                  <a:t>Goal: process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r>
                      <a:rPr lang="en-US" b="0" i="1" smtClean="0">
                        <a:latin typeface="Cambria Math"/>
                      </a:rPr>
                      <m:t>′⊆</m:t>
                    </m:r>
                    <m:r>
                      <a:rPr lang="en-US" b="0" i="1" smtClean="0">
                        <a:latin typeface="Cambria Math"/>
                      </a:rPr>
                      <m:t>𝐼</m:t>
                    </m:r>
                  </m:oMath>
                </a14:m>
                <a:r>
                  <a:rPr lang="en-US" dirty="0" smtClean="0"/>
                  <a:t> of maximum weight</a:t>
                </a:r>
              </a:p>
              <a:p>
                <a:pPr lvl="1"/>
                <a:r>
                  <a:rPr lang="en-US" dirty="0" err="1" smtClean="0"/>
                  <a:t>Polytime</a:t>
                </a:r>
                <a:r>
                  <a:rPr lang="en-US" dirty="0" smtClean="0"/>
                  <a:t> solution via reduction to minimum-cost flow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4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284984"/>
                <a:ext cx="7620000" cy="3573016"/>
              </a:xfrm>
              <a:prstGeom prst="rect">
                <a:avLst/>
              </a:prstGeom>
              <a:blipFill rotWithShape="1">
                <a:blip r:embed="rId3"/>
                <a:stretch>
                  <a:fillRect t="-102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37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5156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627"/>
    </mc:Choice>
    <mc:Fallback>
      <p:transition spd="slow" advTm="167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Scheduling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11430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11430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 : interval representation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 (without unfinished intervals) </a:t>
                </a:r>
              </a:p>
              <a:p>
                <a:pPr marL="11430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feasible schedule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𝜎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on k-1 </a:t>
                </a:r>
                <a:r>
                  <a:rPr lang="en-US" dirty="0"/>
                  <a:t>machines </a:t>
                </a:r>
                <a:endParaRPr lang="en-US" i="1" dirty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⇒</m:t>
                    </m:r>
                    <m:r>
                      <a:rPr lang="en-US" i="1" dirty="0">
                        <a:latin typeface="Cambria Math"/>
                      </a:rPr>
                      <m:t>𝜎</m:t>
                    </m:r>
                  </m:oMath>
                </a14:m>
                <a:r>
                  <a:rPr lang="en-US" dirty="0"/>
                  <a:t> can be served with cache size k,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US" i="1" dirty="0">
                        <a:latin typeface="Cambria Math"/>
                      </a:rPr>
                      <m:t>−</m:t>
                    </m:r>
                    <m:r>
                      <a:rPr lang="en-US" dirty="0">
                        <a:latin typeface="Cambria Math"/>
                      </a:rPr>
                      <m:t>|</m:t>
                    </m:r>
                    <m:r>
                      <a:rPr lang="en-US" i="1" dirty="0">
                        <a:latin typeface="Cambria Math"/>
                      </a:rPr>
                      <m:t>𝑆</m:t>
                    </m:r>
                    <m:r>
                      <a:rPr lang="en-US" i="1" dirty="0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 faults and cache usage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r="-960" b="-12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2190558"/>
              </p:ext>
            </p:extLst>
          </p:nvPr>
        </p:nvGraphicFramePr>
        <p:xfrm>
          <a:off x="1763688" y="1628800"/>
          <a:ext cx="4536504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051720" y="2132856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67211" y="2348880"/>
            <a:ext cx="198876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60054" y="2564904"/>
            <a:ext cx="9478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80846" y="2788493"/>
            <a:ext cx="192320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07904" y="2112318"/>
            <a:ext cx="194421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42446" y="2564904"/>
            <a:ext cx="63756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40999" y="2996952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80012" y="2348880"/>
            <a:ext cx="1332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04047" y="2573685"/>
            <a:ext cx="129614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92079" y="2788493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637143" y="2996952"/>
            <a:ext cx="64807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76156" y="2112318"/>
            <a:ext cx="32403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38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838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748"/>
    </mc:Choice>
    <mc:Fallback>
      <p:transition spd="slow" advTm="91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Scheduling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11430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11430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r>
                  <a:rPr lang="en-US" dirty="0" smtClean="0"/>
                  <a:t>Minimize faults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Maximal </a:t>
                </a:r>
                <a:r>
                  <a:rPr lang="en-US" dirty="0"/>
                  <a:t>I</a:t>
                </a:r>
                <a:r>
                  <a:rPr lang="en-US" dirty="0" smtClean="0"/>
                  <a:t>nterval Scheduling</a:t>
                </a:r>
              </a:p>
              <a:p>
                <a:r>
                  <a:rPr lang="en-US" dirty="0" smtClean="0"/>
                  <a:t>Greedy by earliest finish time (= FITF’) </a:t>
                </a:r>
              </a:p>
              <a:p>
                <a:pPr lvl="1"/>
                <a:r>
                  <a:rPr lang="en-US" dirty="0" smtClean="0"/>
                  <a:t>Maximizes number of intervals</a:t>
                </a:r>
              </a:p>
              <a:p>
                <a:pPr lvl="1"/>
                <a:r>
                  <a:rPr lang="en-US" dirty="0" smtClean="0"/>
                  <a:t>Cache usage is not optimal</a:t>
                </a:r>
              </a:p>
              <a:p>
                <a:r>
                  <a:rPr lang="en-US" dirty="0" smtClean="0"/>
                  <a:t>Weight assignment: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=</m:t>
                    </m:r>
                    <m:r>
                      <a:rPr lang="en-US" i="1" dirty="0" smtClean="0">
                        <a:latin typeface="Cambria Math"/>
                      </a:rPr>
                      <m:t>𝑀</m:t>
                    </m:r>
                    <m:r>
                      <a:rPr lang="en-US" i="1" dirty="0" smtClean="0">
                        <a:latin typeface="Cambria Math"/>
                      </a:rPr>
                      <m:t>−|</m:t>
                    </m:r>
                    <m:sSub>
                      <m:sSubPr>
                        <m:ctrlPr>
                          <a:rPr lang="en-US" i="1" dirty="0" err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/>
                      </a:rPr>
                      <m:t>|+1</m:t>
                    </m:r>
                  </m:oMath>
                </a14:m>
                <a:r>
                  <a:rPr lang="en-US" dirty="0" smtClean="0"/>
                  <a:t>,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𝑀</m:t>
                    </m:r>
                    <m:r>
                      <a:rPr lang="en-US" b="0" i="1" dirty="0" smtClean="0">
                        <a:latin typeface="Cambria Math"/>
                      </a:rPr>
                      <m:t>≥∑</m:t>
                    </m:r>
                    <m:d>
                      <m:dPr>
                        <m:begChr m:val="|"/>
                        <m:endChr m:val="|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Max weight schedule = minimum faults with minimum cache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b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6906097"/>
              </p:ext>
            </p:extLst>
          </p:nvPr>
        </p:nvGraphicFramePr>
        <p:xfrm>
          <a:off x="1763688" y="1628800"/>
          <a:ext cx="4536504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2051720" y="2132856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367211" y="2348880"/>
            <a:ext cx="198876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60054" y="2564904"/>
            <a:ext cx="9478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080846" y="2788493"/>
            <a:ext cx="192320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07904" y="2112318"/>
            <a:ext cx="194421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042446" y="2564904"/>
            <a:ext cx="63756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340999" y="2996952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80012" y="2348880"/>
            <a:ext cx="1332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55976" y="2996952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39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7788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439"/>
    </mc:Choice>
    <mc:Fallback>
      <p:transition spd="slow" advTm="144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Paging</a:t>
            </a:r>
            <a:endParaRPr lang="en-CA" dirty="0"/>
          </a:p>
        </p:txBody>
      </p:sp>
      <p:sp>
        <p:nvSpPr>
          <p:cNvPr id="4" name="TextBox 9"/>
          <p:cNvSpPr txBox="1">
            <a:spLocks noGrp="1"/>
          </p:cNvSpPr>
          <p:nvPr>
            <p:ph idx="1"/>
          </p:nvPr>
        </p:nvSpPr>
        <p:spPr>
          <a:xfrm>
            <a:off x="270640" y="1600200"/>
            <a:ext cx="8261148" cy="333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sz="2800" dirty="0" smtClean="0"/>
              <a:t>Common eviction policies:</a:t>
            </a:r>
          </a:p>
          <a:p>
            <a:pPr lvl="1"/>
            <a:r>
              <a:rPr lang="en-US" sz="2400" dirty="0" smtClean="0"/>
              <a:t>Least Recently Used </a:t>
            </a:r>
            <a:r>
              <a:rPr lang="en-US" sz="2400" dirty="0"/>
              <a:t>(LRU)</a:t>
            </a:r>
          </a:p>
          <a:p>
            <a:pPr lvl="1"/>
            <a:r>
              <a:rPr lang="en-US" sz="2400" dirty="0" smtClean="0"/>
              <a:t>First In First Out </a:t>
            </a:r>
            <a:r>
              <a:rPr lang="en-US" sz="2400" dirty="0"/>
              <a:t>(FIFO)</a:t>
            </a:r>
          </a:p>
          <a:p>
            <a:pPr lvl="1"/>
            <a:r>
              <a:rPr lang="en-US" sz="2400" dirty="0" smtClean="0"/>
              <a:t>Flush When Full (FWF)</a:t>
            </a:r>
          </a:p>
          <a:p>
            <a:pPr lvl="1"/>
            <a:r>
              <a:rPr lang="en-US" sz="2400" dirty="0" smtClean="0"/>
              <a:t>Furthest In The Future </a:t>
            </a:r>
            <a:r>
              <a:rPr lang="en-US" sz="2400" dirty="0"/>
              <a:t>(FITF)  (offline</a:t>
            </a:r>
            <a:r>
              <a:rPr lang="en-US" sz="2400" dirty="0" smtClean="0"/>
              <a:t>)</a:t>
            </a:r>
            <a:endParaRPr lang="en-US" sz="2400" dirty="0"/>
          </a:p>
          <a:p>
            <a:pPr lvl="1" indent="0">
              <a:buNone/>
            </a:pPr>
            <a:endParaRPr lang="en-US" sz="2800" dirty="0" smtClean="0"/>
          </a:p>
          <a:p>
            <a:pPr indent="0">
              <a:buNone/>
            </a:pPr>
            <a:r>
              <a:rPr lang="en-US" sz="2800" dirty="0"/>
              <a:t>M</a:t>
            </a:r>
            <a:r>
              <a:rPr lang="en-US" sz="2800" dirty="0" smtClean="0"/>
              <a:t>arking and conservative algorithms are k-competitive</a:t>
            </a: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4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32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16"/>
    </mc:Choice>
    <mc:Fallback>
      <p:transition spd="slow" advTm="309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Optimum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Recall, we want to minimize</a:t>
                </a:r>
              </a:p>
              <a:p>
                <a:endParaRPr lang="en-CA" sz="240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/>
                            </a:rPr>
                            <m:t>𝜎</m:t>
                          </m:r>
                        </m:e>
                      </m:d>
                      <m:r>
                        <a:rPr lang="en-CA" sz="2400" i="1">
                          <a:latin typeface="Cambria Math"/>
                        </a:rPr>
                        <m:t>=</m:t>
                      </m:r>
                      <m:r>
                        <a:rPr lang="en-CA" sz="2400" i="1">
                          <a:latin typeface="Cambria Math"/>
                        </a:rPr>
                        <m:t>𝑓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CA" sz="24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CA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400" i="1">
                              <a:latin typeface="Cambria Math"/>
                            </a:rPr>
                            <m:t>𝜎</m:t>
                          </m:r>
                        </m:e>
                      </m:d>
                      <m:r>
                        <a:rPr lang="en-CA" sz="2400" i="1">
                          <a:latin typeface="Cambria Math"/>
                        </a:rPr>
                        <m:t>+</m:t>
                      </m:r>
                      <m:r>
                        <a:rPr lang="en-CA" sz="2400" i="1">
                          <a:latin typeface="Cambria Math"/>
                        </a:rPr>
                        <m:t>𝑐</m:t>
                      </m:r>
                      <m:sSub>
                        <m:sSubPr>
                          <m:ctrlPr>
                            <a:rPr lang="en-CA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CA" sz="2400" i="1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CA" sz="2400" i="1">
                          <a:latin typeface="Cambria Math"/>
                        </a:rPr>
                        <m:t>(</m:t>
                      </m:r>
                      <m:r>
                        <a:rPr lang="en-CA" sz="2400" i="1">
                          <a:latin typeface="Cambria Math"/>
                        </a:rPr>
                        <m:t>𝜎</m:t>
                      </m:r>
                      <m:r>
                        <a:rPr lang="en-CA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Note: optimal does not schedule an interval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Opt(</a:t>
                </a:r>
                <a:r>
                  <a:rPr lang="el-GR" dirty="0" smtClean="0"/>
                  <a:t>σ</a:t>
                </a:r>
                <a:r>
                  <a:rPr lang="en-US" dirty="0" smtClean="0"/>
                  <a:t>,k):</a:t>
                </a:r>
              </a:p>
              <a:p>
                <a:pPr lvl="1"/>
                <a:r>
                  <a:rPr lang="en-US" dirty="0" smtClean="0"/>
                  <a:t>Compute interval representation</a:t>
                </a:r>
              </a:p>
              <a:p>
                <a:pPr lvl="1"/>
                <a:r>
                  <a:rPr lang="en-US" dirty="0" smtClean="0"/>
                  <a:t>Remove unfinished intervals and intervals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Assign weights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←</m:t>
                    </m:r>
                    <m:r>
                      <a:rPr lang="en-US" b="0" i="1" smtClean="0">
                        <a:latin typeface="Cambria Math"/>
                      </a:rPr>
                      <m:t>𝑀𝑎𝑥𝑊𝑒𝑖𝑔h𝑡𝑆𝑐h𝑒𝑑𝑢𝑙𝑒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𝐼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e>
                    </m:d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 lvl="1"/>
                <a:r>
                  <a:rPr lang="en-US" dirty="0" smtClean="0"/>
                  <a:t>Optimal cost 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𝜎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sub>
                      <m:sup/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 smtClean="0"/>
                  <a:t>    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(with [</a:t>
                </a:r>
                <a:r>
                  <a:rPr lang="en-US" dirty="0" err="1" smtClean="0"/>
                  <a:t>Arkin</a:t>
                </a:r>
                <a:r>
                  <a:rPr lang="en-US" dirty="0" smtClean="0"/>
                  <a:t> and Silverberg 87])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40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934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205"/>
    </mc:Choice>
    <mc:Fallback>
      <p:transition spd="slow" advTm="94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Optimum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160164"/>
                <a:ext cx="7620000" cy="3571666"/>
              </a:xfrm>
            </p:spPr>
            <p:txBody>
              <a:bodyPr>
                <a:normAutofit fontScale="92500" lnSpcReduction="20000"/>
              </a:bodyPr>
              <a:lstStyle/>
              <a:p>
                <a:pPr marL="114300" indent="0">
                  <a:buNone/>
                </a:pPr>
                <a:endParaRPr lang="en-US" dirty="0" smtClean="0"/>
              </a:p>
              <a:p>
                <a:r>
                  <a:rPr lang="en-US" dirty="0"/>
                  <a:t>Reduce to </a:t>
                </a:r>
                <a:r>
                  <a:rPr lang="en-US" dirty="0" smtClean="0"/>
                  <a:t>Weighted Interval Scheduling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=</m:t>
                    </m:r>
                    <m:r>
                      <a:rPr lang="en-US" i="1" dirty="0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</a:rPr>
                      <m:t>−|</m:t>
                    </m:r>
                    <m:sSub>
                      <m:sSubPr>
                        <m:ctrlPr>
                          <a:rPr lang="en-US" i="1" dirty="0" err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i="1" dirty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</a:rPr>
                      <m:t>|+1</m:t>
                    </m:r>
                  </m:oMath>
                </a14:m>
                <a:r>
                  <a:rPr lang="en-US" dirty="0"/>
                  <a:t>,       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𝑀</m:t>
                    </m:r>
                    <m:r>
                      <a:rPr lang="en-US" i="1" dirty="0">
                        <a:latin typeface="Cambria Math"/>
                      </a:rPr>
                      <m:t>≥∑</m:t>
                    </m:r>
                    <m:d>
                      <m:dPr>
                        <m:begChr m:val="|"/>
                        <m:endChr m:val="|"/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Max weight schedule = minimum faults with minimum </a:t>
                </a:r>
                <a:r>
                  <a:rPr lang="en-US" dirty="0" smtClean="0"/>
                  <a:t>cache</a:t>
                </a:r>
                <a:endParaRPr lang="en-US" dirty="0"/>
              </a:p>
              <a:p>
                <a:r>
                  <a:rPr lang="en-US" dirty="0" smtClean="0"/>
                  <a:t>We </a:t>
                </a:r>
                <a:r>
                  <a:rPr lang="en-US" dirty="0" smtClean="0"/>
                  <a:t>want to </a:t>
                </a:r>
                <a:r>
                  <a:rPr lang="en-US" dirty="0" smtClean="0"/>
                  <a:t>minimize</a:t>
                </a:r>
                <a:r>
                  <a:rPr lang="en-CA" sz="2400" i="1" dirty="0" smtClean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=</m:t>
                    </m:r>
                    <m:r>
                      <a:rPr lang="en-CA" i="1">
                        <a:latin typeface="Cambria Math"/>
                      </a:rPr>
                      <m:t>𝑓</m:t>
                    </m:r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CA" i="1">
                        <a:latin typeface="Cambria Math"/>
                      </a:rPr>
                      <m:t>+</m:t>
                    </m:r>
                    <m:r>
                      <a:rPr lang="en-CA" i="1">
                        <a:latin typeface="Cambria Math"/>
                      </a:rPr>
                      <m:t>𝑐</m:t>
                    </m:r>
                    <m:sSub>
                      <m:sSubPr>
                        <m:ctrlPr>
                          <a:rPr lang="en-CA" i="1">
                            <a:latin typeface="Cambria Math"/>
                          </a:rPr>
                        </m:ctrlPr>
                      </m:sSubPr>
                      <m:e>
                        <m:r>
                          <a:rPr lang="en-CA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CA" i="1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𝜎</m:t>
                        </m:r>
                      </m:e>
                    </m:d>
                  </m:oMath>
                </a14:m>
                <a:endParaRPr lang="en-CA" dirty="0" smtClean="0"/>
              </a:p>
              <a:p>
                <a:pPr marL="114300" indent="0">
                  <a:buNone/>
                </a:pPr>
                <a:endParaRPr lang="en-US" dirty="0" smtClean="0"/>
              </a:p>
              <a:p>
                <a:r>
                  <a:rPr lang="en-US" dirty="0"/>
                  <a:t>O</a:t>
                </a:r>
                <a:r>
                  <a:rPr lang="en-US" dirty="0" smtClean="0"/>
                  <a:t>ptimal </a:t>
                </a:r>
                <a:r>
                  <a:rPr lang="en-US" dirty="0" smtClean="0"/>
                  <a:t>does not schedule an interval with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&gt;</m:t>
                    </m:r>
                    <m:r>
                      <a:rPr lang="en-US" b="0" i="1" smtClean="0">
                        <a:latin typeface="Cambria Math"/>
                      </a:rPr>
                      <m:t>𝑓</m:t>
                    </m:r>
                  </m:oMath>
                </a14:m>
                <a:endParaRPr lang="en-CA" b="0" dirty="0" smtClean="0"/>
              </a:p>
              <a:p>
                <a:r>
                  <a:rPr lang="en-US" dirty="0" smtClean="0"/>
                  <a:t>Remove all such intervals</a:t>
                </a:r>
              </a:p>
              <a:p>
                <a:r>
                  <a:rPr lang="en-US" dirty="0" smtClean="0"/>
                  <a:t>Max weight schedule =  minimum total cost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time (with [</a:t>
                </a:r>
                <a:r>
                  <a:rPr lang="en-US" dirty="0" err="1" smtClean="0"/>
                  <a:t>Arkin</a:t>
                </a:r>
                <a:r>
                  <a:rPr lang="en-US" dirty="0" smtClean="0"/>
                  <a:t> and Silverberg 87])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160164"/>
                <a:ext cx="7620000" cy="3571666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41</a:t>
            </a:fld>
            <a:endParaRPr lang="en-CA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861505"/>
              </p:ext>
            </p:extLst>
          </p:nvPr>
        </p:nvGraphicFramePr>
        <p:xfrm>
          <a:off x="1763688" y="1628800"/>
          <a:ext cx="4536504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051720" y="2132856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67211" y="2348880"/>
            <a:ext cx="198876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60054" y="2564904"/>
            <a:ext cx="94784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080846" y="2788493"/>
            <a:ext cx="192320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07904" y="2112318"/>
            <a:ext cx="194421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42446" y="2564904"/>
            <a:ext cx="63756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40999" y="2996952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80012" y="2348880"/>
            <a:ext cx="133214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55976" y="2996952"/>
            <a:ext cx="100811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25636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712"/>
    </mc:Choice>
    <mc:Fallback>
      <p:transition spd="slow" advTm="116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Online Algorithms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8140"/>
            <a:ext cx="7620000" cy="3432659"/>
          </a:xfrm>
        </p:spPr>
        <p:txBody>
          <a:bodyPr>
            <a:normAutofit/>
          </a:bodyPr>
          <a:lstStyle/>
          <a:p>
            <a:r>
              <a:rPr lang="en-CA" dirty="0" smtClean="0"/>
              <a:t>Marking algorithm: at most k faults in each phase</a:t>
            </a:r>
          </a:p>
          <a:p>
            <a:pPr lvl="1"/>
            <a:r>
              <a:rPr lang="en-CA" dirty="0" smtClean="0"/>
              <a:t>LRU, FWF, CLOCK</a:t>
            </a:r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marL="411480" lvl="1" indent="0">
              <a:buNone/>
            </a:pP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Conservative algorithm</a:t>
            </a:r>
            <a:r>
              <a:rPr lang="en-CA" dirty="0"/>
              <a:t>: at most k </a:t>
            </a:r>
            <a:r>
              <a:rPr lang="en-CA" dirty="0" smtClean="0"/>
              <a:t>faults</a:t>
            </a:r>
            <a:endParaRPr lang="en-CA" dirty="0"/>
          </a:p>
          <a:p>
            <a:pPr lvl="1"/>
            <a:r>
              <a:rPr lang="en-CA" dirty="0"/>
              <a:t>LRU, </a:t>
            </a:r>
            <a:r>
              <a:rPr lang="en-CA" dirty="0" smtClean="0"/>
              <a:t>FIFO, </a:t>
            </a:r>
            <a:r>
              <a:rPr lang="en-CA" dirty="0"/>
              <a:t>CLOCK</a:t>
            </a:r>
          </a:p>
          <a:p>
            <a:pPr lvl="1"/>
            <a:endParaRPr lang="en-CA" dirty="0"/>
          </a:p>
        </p:txBody>
      </p:sp>
      <p:sp>
        <p:nvSpPr>
          <p:cNvPr id="4" name="Rounded Rectangle 3"/>
          <p:cNvSpPr/>
          <p:nvPr/>
        </p:nvSpPr>
        <p:spPr>
          <a:xfrm>
            <a:off x="745833" y="4050467"/>
            <a:ext cx="6759280" cy="153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6" name="Straight Connector 5"/>
          <p:cNvCxnSpPr/>
          <p:nvPr/>
        </p:nvCxnSpPr>
        <p:spPr>
          <a:xfrm>
            <a:off x="2896513" y="3812342"/>
            <a:ext cx="0" cy="63824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16763" y="3812342"/>
            <a:ext cx="0" cy="63824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1350" y="4542745"/>
            <a:ext cx="17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≤ k distinct pages</a:t>
            </a:r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730678" y="1585560"/>
            <a:ext cx="6759280" cy="153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" name="Straight Connector 11"/>
          <p:cNvCxnSpPr/>
          <p:nvPr/>
        </p:nvCxnSpPr>
        <p:spPr>
          <a:xfrm>
            <a:off x="1614815" y="1343247"/>
            <a:ext cx="0" cy="63824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651750" y="1343247"/>
            <a:ext cx="0" cy="63824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10318" y="1343247"/>
            <a:ext cx="0" cy="63824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608935" y="1343247"/>
            <a:ext cx="0" cy="63824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799490" y="1343247"/>
            <a:ext cx="0" cy="63824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16813" y="2514962"/>
            <a:ext cx="179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≤ k distinct pages</a:t>
            </a:r>
            <a:endParaRPr lang="en-CA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1077145" y="1981492"/>
            <a:ext cx="0" cy="533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922055" y="206356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≤ k</a:t>
            </a:r>
            <a:endParaRPr lang="en-CA" dirty="0"/>
          </a:p>
        </p:txBody>
      </p:sp>
      <p:sp>
        <p:nvSpPr>
          <p:cNvPr id="36" name="TextBox 35"/>
          <p:cNvSpPr txBox="1"/>
          <p:nvPr/>
        </p:nvSpPr>
        <p:spPr>
          <a:xfrm>
            <a:off x="3151015" y="2063561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≤ k</a:t>
            </a:r>
            <a:endParaRPr lang="en-CA" dirty="0"/>
          </a:p>
        </p:txBody>
      </p:sp>
      <p:sp>
        <p:nvSpPr>
          <p:cNvPr id="37" name="TextBox 36"/>
          <p:cNvSpPr txBox="1"/>
          <p:nvPr/>
        </p:nvSpPr>
        <p:spPr>
          <a:xfrm>
            <a:off x="4679227" y="205067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≤ k</a:t>
            </a:r>
            <a:endParaRPr lang="en-CA" dirty="0"/>
          </a:p>
        </p:txBody>
      </p:sp>
      <p:sp>
        <p:nvSpPr>
          <p:cNvPr id="38" name="TextBox 37"/>
          <p:cNvSpPr txBox="1"/>
          <p:nvPr/>
        </p:nvSpPr>
        <p:spPr>
          <a:xfrm>
            <a:off x="5992985" y="2079247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≤ k</a:t>
            </a:r>
            <a:endParaRPr lang="en-CA" dirty="0"/>
          </a:p>
        </p:txBody>
      </p:sp>
      <p:sp>
        <p:nvSpPr>
          <p:cNvPr id="39" name="TextBox 38"/>
          <p:cNvSpPr txBox="1"/>
          <p:nvPr/>
        </p:nvSpPr>
        <p:spPr>
          <a:xfrm>
            <a:off x="7032782" y="208540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≤ k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42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287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484"/>
    </mc:Choice>
    <mc:Fallback>
      <p:transition spd="slow" advTm="1484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1" grpId="0"/>
      <p:bldP spid="10" grpId="0" animBg="1"/>
      <p:bldP spid="32" grpId="0"/>
      <p:bldP spid="35" grpId="0"/>
      <p:bldP spid="36" grpId="0"/>
      <p:bldP spid="37" grpId="0"/>
      <p:bldP spid="38" grpId="0"/>
      <p:bldP spid="3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 smtClean="0"/>
                  <a:t>Competitive 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3600" dirty="0" smtClean="0"/>
                  <a:t> (upper bound)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5717232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 smtClean="0"/>
                  <a:t>(2)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𝛼</m:t>
                    </m:r>
                    <m:r>
                      <a:rPr lang="en-US" b="0" i="1" dirty="0" smtClean="0">
                        <a:latin typeface="Cambria Math"/>
                      </a:rPr>
                      <m:t>≥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	</a:t>
                </a:r>
                <a:endParaRPr lang="en-US" i="1" dirty="0" smtClean="0">
                  <a:latin typeface="Cambria Math"/>
                </a:endParaRPr>
              </a:p>
              <a:p>
                <a:pPr marL="411480" lvl="1" indent="0">
                  <a:buNone/>
                </a:pPr>
                <a:r>
                  <a:rPr lang="en-US" i="1" dirty="0" smtClean="0">
                    <a:latin typeface="Cambria Math"/>
                  </a:rPr>
                  <a:t>					</a:t>
                </a:r>
                <a:endParaRPr lang="en-US" i="1" dirty="0">
                  <a:latin typeface="Cambria Math"/>
                </a:endParaRPr>
              </a:p>
              <a:p>
                <a:pPr marL="41148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41148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411480" lvl="1" indent="0">
                  <a:buNone/>
                </a:pPr>
                <a:endParaRPr lang="en-US" dirty="0" smtClean="0"/>
              </a:p>
              <a:p>
                <a:pPr marL="41148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5717232"/>
              </a:xfrm>
              <a:blipFill rotWithShape="1">
                <a:blip r:embed="rId4"/>
                <a:stretch>
                  <a:fillRect t="-6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3472702"/>
              </p:ext>
            </p:extLst>
          </p:nvPr>
        </p:nvGraphicFramePr>
        <p:xfrm>
          <a:off x="2262585" y="2555807"/>
          <a:ext cx="4170712" cy="151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</a:tblGrid>
              <a:tr h="1991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 flipV="1">
            <a:off x="0" y="2761405"/>
            <a:ext cx="2267700" cy="1173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3095" y="2968140"/>
            <a:ext cx="1805035" cy="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84690" y="3198570"/>
            <a:ext cx="13853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498130" y="2767270"/>
            <a:ext cx="998530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69990" y="2974005"/>
            <a:ext cx="4625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691625" y="3390595"/>
            <a:ext cx="130607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97700" y="3198570"/>
            <a:ext cx="19583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232540" y="3406290"/>
            <a:ext cx="74433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496660" y="2971072"/>
            <a:ext cx="1689820" cy="293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438005" y="3621025"/>
            <a:ext cx="229891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76875" y="3621025"/>
            <a:ext cx="74874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16830" y="3406290"/>
            <a:ext cx="14689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186480" y="3198570"/>
            <a:ext cx="1920250" cy="586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455315" y="2968140"/>
            <a:ext cx="47876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485465" y="3851455"/>
            <a:ext cx="296163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719390" y="3851455"/>
            <a:ext cx="7359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956050" y="3621025"/>
            <a:ext cx="21506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694695" y="3851455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934075" y="3406290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186370" y="2968140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187245" y="4068845"/>
            <a:ext cx="524605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720860" y="2773395"/>
            <a:ext cx="49926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456785" y="2761405"/>
            <a:ext cx="172958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2507127" y="2761405"/>
            <a:ext cx="3688240" cy="1090050"/>
            <a:chOff x="2650530" y="2913805"/>
            <a:chExt cx="3688240" cy="1090050"/>
          </a:xfrm>
        </p:grpSpPr>
        <p:cxnSp>
          <p:nvCxnSpPr>
            <p:cNvPr id="104" name="Straight Connector 103"/>
            <p:cNvCxnSpPr/>
            <p:nvPr/>
          </p:nvCxnSpPr>
          <p:spPr>
            <a:xfrm flipV="1">
              <a:off x="2650530" y="2919670"/>
              <a:ext cx="998530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2922390" y="3126405"/>
              <a:ext cx="46255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150100" y="3350970"/>
              <a:ext cx="195835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3384940" y="3558690"/>
              <a:ext cx="74433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3649060" y="3123472"/>
              <a:ext cx="1689820" cy="293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>
              <a:off x="4129275" y="3773425"/>
              <a:ext cx="74874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>
              <a:off x="4369230" y="3558690"/>
              <a:ext cx="146891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5607715" y="3120540"/>
              <a:ext cx="47876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>
              <a:off x="4871790" y="4003855"/>
              <a:ext cx="73592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3873260" y="2925795"/>
              <a:ext cx="49926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4609185" y="2913805"/>
              <a:ext cx="172958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6" name="Table 1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2341563"/>
                  </p:ext>
                </p:extLst>
              </p:nvPr>
            </p:nvGraphicFramePr>
            <p:xfrm>
              <a:off x="2475988" y="4504340"/>
              <a:ext cx="1859606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29803"/>
                    <a:gridCol w="92980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latin typeface="Cambria Math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OPT</a:t>
                          </a:r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𝑓𝐹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𝑓𝐹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6" name="Table 1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2341563"/>
                  </p:ext>
                </p:extLst>
              </p:nvPr>
            </p:nvGraphicFramePr>
            <p:xfrm>
              <a:off x="2475988" y="4504340"/>
              <a:ext cx="1859606" cy="741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29803"/>
                    <a:gridCol w="92980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8197" r="-100000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OPT</a:t>
                          </a:r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5"/>
                          <a:stretch>
                            <a:fillRect t="-108197" r="-10000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1">
                          <a:blip r:embed="rId5"/>
                          <a:stretch>
                            <a:fillRect l="-100658" t="-108197" r="-658" b="-114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123" name="Group 122"/>
          <p:cNvGrpSpPr/>
          <p:nvPr/>
        </p:nvGrpSpPr>
        <p:grpSpPr>
          <a:xfrm>
            <a:off x="-47460" y="2761405"/>
            <a:ext cx="4447095" cy="1090050"/>
            <a:chOff x="152400" y="2913805"/>
            <a:chExt cx="4447095" cy="1090050"/>
          </a:xfrm>
        </p:grpSpPr>
        <p:cxnSp>
          <p:nvCxnSpPr>
            <p:cNvPr id="117" name="Straight Connector 116"/>
            <p:cNvCxnSpPr/>
            <p:nvPr/>
          </p:nvCxnSpPr>
          <p:spPr>
            <a:xfrm flipV="1">
              <a:off x="152400" y="2913805"/>
              <a:ext cx="2267700" cy="11732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845495" y="3120540"/>
              <a:ext cx="1805035" cy="1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537090" y="3350970"/>
              <a:ext cx="138530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1844025" y="3542995"/>
              <a:ext cx="1306075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637865" y="3773425"/>
              <a:ext cx="2251455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1685325" y="4003855"/>
              <a:ext cx="291417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4" name="Table 1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4835647"/>
                  </p:ext>
                </p:extLst>
              </p:nvPr>
            </p:nvGraphicFramePr>
            <p:xfrm>
              <a:off x="2475988" y="5234035"/>
              <a:ext cx="1859606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29803"/>
                    <a:gridCol w="92980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</a:rPr>
                                  <m:t>k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dirty="0" smtClean="0">
                                    <a:latin typeface="Cambria Math"/>
                                  </a:rPr>
                                  <m:t>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4" name="Table 1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4835647"/>
                  </p:ext>
                </p:extLst>
              </p:nvPr>
            </p:nvGraphicFramePr>
            <p:xfrm>
              <a:off x="2475988" y="5234035"/>
              <a:ext cx="1859606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29803"/>
                    <a:gridCol w="92980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t="-1667" r="-100000" b="-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l="-100658" t="-1667" r="-658" b="-133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5" name="Table 1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8801841"/>
                  </p:ext>
                </p:extLst>
              </p:nvPr>
            </p:nvGraphicFramePr>
            <p:xfrm>
              <a:off x="2475988" y="5554485"/>
              <a:ext cx="1859606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29803"/>
                    <a:gridCol w="929803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</a:rPr>
                                  <m:t>cmk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dirty="0" smtClean="0">
                                    <a:latin typeface="Cambria Math"/>
                                  </a:rPr>
                                  <m:t>cm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>
                          <a:noFill/>
                        </a:lnT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5" name="Table 1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28801841"/>
                  </p:ext>
                </p:extLst>
              </p:nvPr>
            </p:nvGraphicFramePr>
            <p:xfrm>
              <a:off x="2475988" y="5554485"/>
              <a:ext cx="1859606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29803"/>
                    <a:gridCol w="92980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blipFill rotWithShape="1">
                          <a:blip r:embed="rId7"/>
                          <a:stretch>
                            <a:fillRect r="-100000" b="-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>
                          <a:noFill/>
                        </a:lnT>
                        <a:blipFill rotWithShape="1">
                          <a:blip r:embed="rId7"/>
                          <a:stretch>
                            <a:fillRect l="-100658" r="-658" b="-163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5010249" y="5042010"/>
                <a:ext cx="1865646" cy="8442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 dirty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 dirty="0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en-US" sz="2600" i="1" dirty="0">
                              <a:latin typeface="Cambria Math"/>
                            </a:rPr>
                            <m:t>𝑂𝑃𝑇</m:t>
                          </m:r>
                        </m:den>
                      </m:f>
                      <m:r>
                        <a:rPr lang="en-US" sz="2600" b="0" i="1" dirty="0" smtClean="0">
                          <a:latin typeface="Cambria Math"/>
                        </a:rPr>
                        <m:t>≤</m:t>
                      </m:r>
                      <m:r>
                        <a:rPr lang="en-US" sz="2600" b="0" i="1" dirty="0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249" y="5042010"/>
                <a:ext cx="1865646" cy="84427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43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233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620"/>
    </mc:Choice>
    <mc:Fallback>
      <p:transition spd="slow" advTm="876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L -0.33593 0.225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6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1158 0.3372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 smtClean="0"/>
                  <a:t>Competitive 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3600" dirty="0" smtClean="0"/>
                  <a:t> (upper bound)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717232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i="1" dirty="0" smtClean="0">
                <a:latin typeface="Cambria Math"/>
              </a:rPr>
              <a:t>					</a:t>
            </a:r>
            <a:endParaRPr lang="en-US" i="1" dirty="0">
              <a:latin typeface="Cambria Math"/>
            </a:endParaRPr>
          </a:p>
          <a:p>
            <a:pPr marL="411480" lvl="1" indent="0">
              <a:buNone/>
            </a:pPr>
            <a:endParaRPr lang="en-US" i="1" dirty="0" smtClean="0">
              <a:latin typeface="Cambria Math"/>
            </a:endParaRPr>
          </a:p>
          <a:p>
            <a:pPr marL="411480" lvl="1" indent="0">
              <a:buNone/>
            </a:pPr>
            <a:endParaRPr lang="en-US" i="1" dirty="0" smtClean="0">
              <a:latin typeface="Cambria Math"/>
            </a:endParaRP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0" y="2555807"/>
            <a:ext cx="7261710" cy="1513038"/>
            <a:chOff x="0" y="2555807"/>
            <a:chExt cx="7261710" cy="1513038"/>
          </a:xfrm>
        </p:grpSpPr>
        <p:graphicFrame>
          <p:nvGraphicFramePr>
            <p:cNvPr id="4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25950074"/>
                </p:ext>
              </p:extLst>
            </p:nvPr>
          </p:nvGraphicFramePr>
          <p:xfrm>
            <a:off x="2262585" y="2555807"/>
            <a:ext cx="4170712" cy="1513038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</a:tblGrid>
                <a:tr h="199140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</a:tbl>
            </a:graphicData>
          </a:graphic>
        </p:graphicFrame>
        <p:cxnSp>
          <p:nvCxnSpPr>
            <p:cNvPr id="32" name="Straight Connector 31"/>
            <p:cNvCxnSpPr/>
            <p:nvPr/>
          </p:nvCxnSpPr>
          <p:spPr>
            <a:xfrm flipV="1">
              <a:off x="0" y="2761405"/>
              <a:ext cx="2267700" cy="11732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93095" y="2968140"/>
              <a:ext cx="1805035" cy="1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84690" y="3198570"/>
              <a:ext cx="138530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498130" y="2767270"/>
              <a:ext cx="998530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769990" y="2974005"/>
              <a:ext cx="46255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91625" y="3390595"/>
              <a:ext cx="1306075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97700" y="3198570"/>
              <a:ext cx="195835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232540" y="3406290"/>
              <a:ext cx="74433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496660" y="2971072"/>
              <a:ext cx="1689820" cy="293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595612" y="3621025"/>
              <a:ext cx="214130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976875" y="3621025"/>
              <a:ext cx="74874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216830" y="3406290"/>
              <a:ext cx="146891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186480" y="3198570"/>
              <a:ext cx="1920250" cy="586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455315" y="2968140"/>
              <a:ext cx="47876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595612" y="3851455"/>
              <a:ext cx="285148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719390" y="3851455"/>
              <a:ext cx="73592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956050" y="3621025"/>
              <a:ext cx="215068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694695" y="3851455"/>
              <a:ext cx="10753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934075" y="3406290"/>
              <a:ext cx="10753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186370" y="2968140"/>
              <a:ext cx="10753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187245" y="4068845"/>
              <a:ext cx="5246052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3720860" y="2773395"/>
              <a:ext cx="49926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456785" y="2761405"/>
              <a:ext cx="172958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44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459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20"/>
    </mc:Choice>
    <mc:Fallback>
      <p:transition spd="slow" advTm="5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34000" decel="6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1.38889E-6 -0.1900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15811" y="0"/>
                <a:ext cx="8623228" cy="1143000"/>
              </a:xfrm>
            </p:spPr>
            <p:txBody>
              <a:bodyPr/>
              <a:lstStyle/>
              <a:p>
                <a:r>
                  <a:rPr lang="en-US" sz="3600" dirty="0" smtClean="0"/>
                  <a:t>Competitive 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3600" dirty="0" smtClean="0"/>
                  <a:t> (upper </a:t>
                </a:r>
                <a:r>
                  <a:rPr lang="en-US" sz="3600" dirty="0" smtClean="0"/>
                  <a:t>bound)</a:t>
                </a:r>
                <a:endParaRPr lang="en-US" sz="36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5811" y="0"/>
                <a:ext cx="8623228" cy="1143000"/>
              </a:xfrm>
              <a:blipFill rotWithShape="1">
                <a:blip r:embed="rId3"/>
                <a:stretch>
                  <a:fillRect l="-212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717232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i="1" dirty="0" smtClean="0">
                <a:latin typeface="Cambria Math"/>
              </a:rPr>
              <a:t>					</a:t>
            </a:r>
            <a:endParaRPr lang="en-US" i="1" dirty="0">
              <a:latin typeface="Cambria Math"/>
            </a:endParaRPr>
          </a:p>
          <a:p>
            <a:pPr marL="411480" lvl="1" indent="0">
              <a:buNone/>
            </a:pPr>
            <a:endParaRPr lang="en-US" i="1" dirty="0" smtClean="0">
              <a:latin typeface="Cambria Math"/>
            </a:endParaRPr>
          </a:p>
          <a:p>
            <a:pPr marL="411480" lvl="1" indent="0">
              <a:buNone/>
            </a:pPr>
            <a:endParaRPr lang="en-US" i="1" dirty="0" smtClean="0">
              <a:latin typeface="Cambria Math"/>
            </a:endParaRP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1805" y="1263077"/>
            <a:ext cx="7261710" cy="1513038"/>
            <a:chOff x="0" y="2555807"/>
            <a:chExt cx="7261710" cy="1513038"/>
          </a:xfrm>
        </p:grpSpPr>
        <p:graphicFrame>
          <p:nvGraphicFramePr>
            <p:cNvPr id="4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55218811"/>
                </p:ext>
              </p:extLst>
            </p:nvPr>
          </p:nvGraphicFramePr>
          <p:xfrm>
            <a:off x="2262585" y="2555807"/>
            <a:ext cx="4170712" cy="1513038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</a:tblGrid>
                <a:tr h="199140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</a:tbl>
            </a:graphicData>
          </a:graphic>
        </p:graphicFrame>
        <p:cxnSp>
          <p:nvCxnSpPr>
            <p:cNvPr id="32" name="Straight Connector 31"/>
            <p:cNvCxnSpPr/>
            <p:nvPr/>
          </p:nvCxnSpPr>
          <p:spPr>
            <a:xfrm flipV="1">
              <a:off x="0" y="2761405"/>
              <a:ext cx="2267700" cy="11732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693095" y="2968140"/>
              <a:ext cx="1805035" cy="1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84690" y="3198570"/>
              <a:ext cx="138530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498130" y="2767270"/>
              <a:ext cx="998530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769990" y="2974005"/>
              <a:ext cx="46255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691625" y="3390595"/>
              <a:ext cx="1306075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997700" y="3198570"/>
              <a:ext cx="195835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3232540" y="3406290"/>
              <a:ext cx="74433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496660" y="2971072"/>
              <a:ext cx="1689820" cy="293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1595612" y="3621025"/>
              <a:ext cx="214130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3976875" y="3621025"/>
              <a:ext cx="74874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216830" y="3406290"/>
              <a:ext cx="146891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5186480" y="3198570"/>
              <a:ext cx="1920250" cy="586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455315" y="2968140"/>
              <a:ext cx="47876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595612" y="3851455"/>
              <a:ext cx="285148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719390" y="3851455"/>
              <a:ext cx="73592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956050" y="3621025"/>
              <a:ext cx="215068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694695" y="3851455"/>
              <a:ext cx="10753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5934075" y="3406290"/>
              <a:ext cx="10753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186370" y="2968140"/>
              <a:ext cx="10753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187245" y="4068845"/>
              <a:ext cx="5246052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3720860" y="2773395"/>
              <a:ext cx="49926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456785" y="2761405"/>
              <a:ext cx="172958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805" y="1263077"/>
            <a:ext cx="7261710" cy="1513038"/>
            <a:chOff x="0" y="2555807"/>
            <a:chExt cx="7261710" cy="1513038"/>
          </a:xfrm>
        </p:grpSpPr>
        <p:graphicFrame>
          <p:nvGraphicFramePr>
            <p:cNvPr id="35" name="Content Placeholder 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8861449"/>
                </p:ext>
              </p:extLst>
            </p:nvPr>
          </p:nvGraphicFramePr>
          <p:xfrm>
            <a:off x="2262585" y="2555807"/>
            <a:ext cx="4170712" cy="1513038"/>
          </p:xfrm>
          <a:graphic>
            <a:graphicData uri="http://schemas.openxmlformats.org/drawingml/2006/table">
              <a:tbl>
                <a:tblPr firstRow="1" bandRow="1">
                  <a:tableStyleId>{2D5ABB26-0587-4C30-8999-92F81FD0307C}</a:tableStyleId>
                </a:tblPr>
                <a:tblGrid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  <a:gridCol w="245336"/>
                </a:tblGrid>
                <a:tr h="199140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9050" cap="flat" cmpd="sng" algn="ctr">
                        <a:noFill/>
                        <a:prstDash val="sysDash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  <a:tr h="218983"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  <a:tc>
                    <a:txBody>
                      <a:bodyPr/>
                      <a:lstStyle/>
                      <a:p>
                        <a:endParaRPr lang="en-US" sz="500" dirty="0"/>
                      </a:p>
                    </a:txBody>
                    <a:tcPr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9050" cap="flat" cmpd="sng" algn="ctr">
                        <a:solidFill>
                          <a:schemeClr val="tx1"/>
                        </a:solidFill>
                        <a:prstDash val="sysDash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</a:tcPr>
                  </a:tc>
                </a:tr>
              </a:tbl>
            </a:graphicData>
          </a:graphic>
        </p:graphicFrame>
        <p:cxnSp>
          <p:nvCxnSpPr>
            <p:cNvPr id="36" name="Straight Connector 35"/>
            <p:cNvCxnSpPr/>
            <p:nvPr/>
          </p:nvCxnSpPr>
          <p:spPr>
            <a:xfrm flipV="1">
              <a:off x="0" y="2761405"/>
              <a:ext cx="2267700" cy="11732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693095" y="2968140"/>
              <a:ext cx="1805035" cy="1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384690" y="3198570"/>
              <a:ext cx="1385300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2498130" y="2767270"/>
              <a:ext cx="998530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769990" y="2974005"/>
              <a:ext cx="46255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691625" y="3390595"/>
              <a:ext cx="1306075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997700" y="3198570"/>
              <a:ext cx="195835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3232540" y="3406290"/>
              <a:ext cx="74433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496660" y="2971072"/>
              <a:ext cx="1689820" cy="2933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595612" y="3621025"/>
              <a:ext cx="2141308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976875" y="3621025"/>
              <a:ext cx="74874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216830" y="3406290"/>
              <a:ext cx="146891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5186480" y="3198570"/>
              <a:ext cx="1920250" cy="586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455315" y="2968140"/>
              <a:ext cx="478760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595612" y="3851455"/>
              <a:ext cx="2851483" cy="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719390" y="3851455"/>
              <a:ext cx="735925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4956050" y="3621025"/>
              <a:ext cx="215068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694695" y="3851455"/>
              <a:ext cx="10753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934075" y="3406290"/>
              <a:ext cx="10753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186370" y="2968140"/>
              <a:ext cx="1075340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187245" y="4068845"/>
              <a:ext cx="5246052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3720860" y="2773395"/>
              <a:ext cx="49926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4456785" y="2761405"/>
              <a:ext cx="1729585" cy="1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45</a:t>
            </a:fld>
            <a:endParaRPr lang="en-CA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69348" y="958334"/>
                <a:ext cx="149630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sz="2200" dirty="0" smtClean="0"/>
                  <a:t>Case </a:t>
                </a:r>
                <a14:m>
                  <m:oMath xmlns:m="http://schemas.openxmlformats.org/officeDocument/2006/math">
                    <m:r>
                      <a:rPr lang="en-CA" sz="2200" i="1">
                        <a:latin typeface="Cambria Math"/>
                      </a:rPr>
                      <m:t>𝛼</m:t>
                    </m:r>
                    <m:r>
                      <a:rPr lang="en-CA" sz="2200" i="1">
                        <a:latin typeface="Cambria Math"/>
                      </a:rPr>
                      <m:t>&gt;</m:t>
                    </m:r>
                    <m:r>
                      <a:rPr lang="en-CA" sz="2200" i="1">
                        <a:latin typeface="Cambria Math"/>
                      </a:rPr>
                      <m:t>𝑘</m:t>
                    </m:r>
                  </m:oMath>
                </a14:m>
                <a:endParaRPr lang="en-CA" sz="2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348" y="958334"/>
                <a:ext cx="1496307" cy="430887"/>
              </a:xfrm>
              <a:prstGeom prst="rect">
                <a:avLst/>
              </a:prstGeom>
              <a:blipFill rotWithShape="1">
                <a:blip r:embed="rId4"/>
                <a:stretch>
                  <a:fillRect l="-4878" t="-8451" b="-2676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169027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36"/>
    </mc:Choice>
    <mc:Fallback>
      <p:transition spd="slow" advTm="6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31000" decel="3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-2.22222E-6 0.52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 smtClean="0"/>
                  <a:t>Competitive 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3600" dirty="0" smtClean="0"/>
                  <a:t> (upper bound)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717232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i="1" dirty="0" smtClean="0">
                <a:latin typeface="Cambria Math"/>
              </a:rPr>
              <a:t>					</a:t>
            </a:r>
            <a:endParaRPr lang="en-US" i="1" dirty="0">
              <a:latin typeface="Cambria Math"/>
            </a:endParaRPr>
          </a:p>
          <a:p>
            <a:pPr marL="411480" lvl="1" indent="0">
              <a:buNone/>
            </a:pPr>
            <a:endParaRPr lang="en-US" i="1" dirty="0" smtClean="0">
              <a:latin typeface="Cambria Math"/>
            </a:endParaRPr>
          </a:p>
          <a:p>
            <a:pPr marL="411480" lvl="1" indent="0">
              <a:buNone/>
            </a:pPr>
            <a:endParaRPr lang="en-US" i="1" dirty="0" smtClean="0">
              <a:latin typeface="Cambria Math"/>
            </a:endParaRP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640195"/>
              </p:ext>
            </p:extLst>
          </p:nvPr>
        </p:nvGraphicFramePr>
        <p:xfrm>
          <a:off x="2264390" y="1263077"/>
          <a:ext cx="4170712" cy="151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</a:tblGrid>
              <a:tr h="1991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0" y="1468675"/>
            <a:ext cx="226950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4900" y="1675410"/>
            <a:ext cx="1805035" cy="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86495" y="1905840"/>
            <a:ext cx="13853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499935" y="1474540"/>
            <a:ext cx="998530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71795" y="1681275"/>
            <a:ext cx="4625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693430" y="2097865"/>
            <a:ext cx="130607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99505" y="1905840"/>
            <a:ext cx="19583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234345" y="2113560"/>
            <a:ext cx="74433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94252" y="2328295"/>
            <a:ext cx="214447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78680" y="2328295"/>
            <a:ext cx="74874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18635" y="2113560"/>
            <a:ext cx="14689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188285" y="1905840"/>
            <a:ext cx="1920250" cy="586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457120" y="1675410"/>
            <a:ext cx="47876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594252" y="2558725"/>
            <a:ext cx="2854648" cy="373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721195" y="2558725"/>
            <a:ext cx="7359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957855" y="2328295"/>
            <a:ext cx="21506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696500" y="2558725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935880" y="2113560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188175" y="1675410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189050" y="2776115"/>
            <a:ext cx="524605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722665" y="1480665"/>
            <a:ext cx="49926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458590" y="1468675"/>
            <a:ext cx="172958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127596"/>
              </p:ext>
            </p:extLst>
          </p:nvPr>
        </p:nvGraphicFramePr>
        <p:xfrm>
          <a:off x="2264390" y="1263077"/>
          <a:ext cx="4170712" cy="151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</a:tblGrid>
              <a:tr h="1991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694900" y="1675410"/>
            <a:ext cx="1805035" cy="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86495" y="1905840"/>
            <a:ext cx="13853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499935" y="1474540"/>
            <a:ext cx="998530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771795" y="1681275"/>
            <a:ext cx="4625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93430" y="2097865"/>
            <a:ext cx="130607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99505" y="1905840"/>
            <a:ext cx="19583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234345" y="2113560"/>
            <a:ext cx="74433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508142" y="1681275"/>
            <a:ext cx="1689820" cy="293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594252" y="2328295"/>
            <a:ext cx="214447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978680" y="2328295"/>
            <a:ext cx="74874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218635" y="2113560"/>
            <a:ext cx="14689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57120" y="1675410"/>
            <a:ext cx="47876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94252" y="2562455"/>
            <a:ext cx="287020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721195" y="2558725"/>
            <a:ext cx="7359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722665" y="1480665"/>
            <a:ext cx="49926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458590" y="1468675"/>
            <a:ext cx="172958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706237"/>
              </p:ext>
            </p:extLst>
          </p:nvPr>
        </p:nvGraphicFramePr>
        <p:xfrm>
          <a:off x="2261225" y="4988362"/>
          <a:ext cx="4170712" cy="151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</a:tblGrid>
              <a:tr h="1991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0" name="Straight Connector 79"/>
          <p:cNvCxnSpPr/>
          <p:nvPr/>
        </p:nvCxnSpPr>
        <p:spPr>
          <a:xfrm flipV="1">
            <a:off x="-1360" y="5193960"/>
            <a:ext cx="2267700" cy="1173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91735" y="5400695"/>
            <a:ext cx="1805035" cy="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383330" y="5631125"/>
            <a:ext cx="13853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496770" y="5199825"/>
            <a:ext cx="998530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768630" y="5406560"/>
            <a:ext cx="4625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690265" y="5823150"/>
            <a:ext cx="130607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996340" y="5631125"/>
            <a:ext cx="19583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231180" y="5838845"/>
            <a:ext cx="74433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495300" y="5403627"/>
            <a:ext cx="1689820" cy="293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594252" y="6053580"/>
            <a:ext cx="214130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975515" y="6053580"/>
            <a:ext cx="74874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215470" y="5838845"/>
            <a:ext cx="14689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185120" y="5631125"/>
            <a:ext cx="1920250" cy="586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453955" y="5400695"/>
            <a:ext cx="47876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484105" y="6284010"/>
            <a:ext cx="296163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718030" y="6284010"/>
            <a:ext cx="7359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954690" y="6053580"/>
            <a:ext cx="21506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693335" y="6284010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932715" y="5838845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185010" y="5400695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185885" y="6501400"/>
            <a:ext cx="524605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719500" y="5205950"/>
            <a:ext cx="49926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455425" y="5193960"/>
            <a:ext cx="172958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498465" y="1680285"/>
            <a:ext cx="1035130" cy="39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4464455" y="1466713"/>
            <a:ext cx="1040995" cy="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215470" y="2113561"/>
            <a:ext cx="1040995" cy="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999905" y="1904851"/>
            <a:ext cx="1040995" cy="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04425" y="1675411"/>
            <a:ext cx="1040995" cy="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597417" y="2328295"/>
            <a:ext cx="7490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-1360" y="1466576"/>
            <a:ext cx="1040995" cy="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1577696" y="2558725"/>
            <a:ext cx="688644" cy="37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42" name="Table 1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4080937"/>
                  </p:ext>
                </p:extLst>
              </p:nvPr>
            </p:nvGraphicFramePr>
            <p:xfrm>
              <a:off x="2876986" y="3075825"/>
              <a:ext cx="960125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60125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𝑂𝑃𝑇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42" name="Table 1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4080937"/>
                  </p:ext>
                </p:extLst>
              </p:nvPr>
            </p:nvGraphicFramePr>
            <p:xfrm>
              <a:off x="2876986" y="3075825"/>
              <a:ext cx="960125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60125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37" t="-1333" r="-637" b="-300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637" t="-301333" r="-63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" name="Rectangle 104"/>
              <p:cNvSpPr/>
              <p:nvPr/>
            </p:nvSpPr>
            <p:spPr>
              <a:xfrm>
                <a:off x="4957855" y="3612686"/>
                <a:ext cx="2766520" cy="875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 dirty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 dirty="0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en-US" sz="2600" i="1" dirty="0">
                              <a:latin typeface="Cambria Math"/>
                            </a:rPr>
                            <m:t>𝑂𝑃𝑇</m:t>
                          </m:r>
                        </m:den>
                      </m:f>
                      <m:r>
                        <a:rPr lang="en-US" sz="2600" b="0" i="1" dirty="0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6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b="0" i="1" dirty="0" smtClean="0"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6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600" b="0" i="1" dirty="0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600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𝛼</m:t>
                          </m:r>
                          <m:r>
                            <a:rPr lang="en-US" sz="2600" b="0" i="1" dirty="0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855" y="3612686"/>
                <a:ext cx="2766520" cy="8755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46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8205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155"/>
    </mc:Choice>
    <mc:Fallback>
      <p:transition spd="slow" advTm="941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7" presetClass="emph" presetSubtype="2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7" presetClass="emph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 smtClean="0"/>
                  <a:t>Competitive 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3600" dirty="0" smtClean="0"/>
                  <a:t> (upper bound)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717232"/>
          </a:xfrm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en-US" i="1" dirty="0" smtClean="0">
                <a:latin typeface="Cambria Math"/>
              </a:rPr>
              <a:t>					</a:t>
            </a:r>
            <a:endParaRPr lang="en-US" i="1" dirty="0">
              <a:latin typeface="Cambria Math"/>
            </a:endParaRPr>
          </a:p>
          <a:p>
            <a:pPr marL="411480" lvl="1" indent="0">
              <a:buNone/>
            </a:pPr>
            <a:endParaRPr lang="en-US" i="1" dirty="0" smtClean="0">
              <a:latin typeface="Cambria Math"/>
            </a:endParaRPr>
          </a:p>
          <a:p>
            <a:pPr marL="411480" lvl="1" indent="0">
              <a:buNone/>
            </a:pPr>
            <a:endParaRPr lang="en-US" i="1" dirty="0" smtClean="0">
              <a:latin typeface="Cambria Math"/>
            </a:endParaRP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 smtClean="0"/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554250"/>
              </p:ext>
            </p:extLst>
          </p:nvPr>
        </p:nvGraphicFramePr>
        <p:xfrm>
          <a:off x="2264390" y="1263077"/>
          <a:ext cx="4170712" cy="151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</a:tblGrid>
              <a:tr h="1991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0" y="1468675"/>
            <a:ext cx="226950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4900" y="1675410"/>
            <a:ext cx="1805035" cy="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386495" y="1905840"/>
            <a:ext cx="13853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499935" y="1474540"/>
            <a:ext cx="998530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771795" y="1681275"/>
            <a:ext cx="4625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693430" y="2097865"/>
            <a:ext cx="130607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999505" y="1905840"/>
            <a:ext cx="19583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234345" y="2113560"/>
            <a:ext cx="74433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1594252" y="2328295"/>
            <a:ext cx="214447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978680" y="2328295"/>
            <a:ext cx="74874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18635" y="2113560"/>
            <a:ext cx="14689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188285" y="1905840"/>
            <a:ext cx="1920250" cy="586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457120" y="1675410"/>
            <a:ext cx="47876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1594252" y="2558725"/>
            <a:ext cx="2854648" cy="373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721195" y="2558725"/>
            <a:ext cx="7359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4957855" y="2328295"/>
            <a:ext cx="21506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5696500" y="2558725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5935880" y="2113560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188175" y="1675410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189050" y="2776115"/>
            <a:ext cx="524605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722665" y="1480665"/>
            <a:ext cx="49926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4458590" y="1468675"/>
            <a:ext cx="172958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95929"/>
              </p:ext>
            </p:extLst>
          </p:nvPr>
        </p:nvGraphicFramePr>
        <p:xfrm>
          <a:off x="2264390" y="1263077"/>
          <a:ext cx="4170712" cy="151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</a:tblGrid>
              <a:tr h="1991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38" name="Straight Connector 37"/>
          <p:cNvCxnSpPr/>
          <p:nvPr/>
        </p:nvCxnSpPr>
        <p:spPr>
          <a:xfrm>
            <a:off x="694900" y="1675410"/>
            <a:ext cx="1805035" cy="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86495" y="1905840"/>
            <a:ext cx="13853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2499935" y="1474540"/>
            <a:ext cx="998530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771795" y="1681275"/>
            <a:ext cx="4625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693430" y="2097865"/>
            <a:ext cx="130607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999505" y="1905840"/>
            <a:ext cx="19583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3234345" y="2113560"/>
            <a:ext cx="74433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508142" y="1681275"/>
            <a:ext cx="1689820" cy="293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594252" y="2328295"/>
            <a:ext cx="214447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978680" y="2328295"/>
            <a:ext cx="74874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218635" y="2113560"/>
            <a:ext cx="14689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457120" y="1675410"/>
            <a:ext cx="47876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1594252" y="2562455"/>
            <a:ext cx="2870203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721195" y="2558725"/>
            <a:ext cx="7359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3722665" y="1480665"/>
            <a:ext cx="49926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4458590" y="1468675"/>
            <a:ext cx="172958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786710"/>
              </p:ext>
            </p:extLst>
          </p:nvPr>
        </p:nvGraphicFramePr>
        <p:xfrm>
          <a:off x="2261225" y="4988362"/>
          <a:ext cx="4170712" cy="151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  <a:gridCol w="245336"/>
              </a:tblGrid>
              <a:tr h="199140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8983"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5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80" name="Straight Connector 79"/>
          <p:cNvCxnSpPr/>
          <p:nvPr/>
        </p:nvCxnSpPr>
        <p:spPr>
          <a:xfrm flipV="1">
            <a:off x="-1360" y="5193960"/>
            <a:ext cx="2267700" cy="11732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691735" y="5400695"/>
            <a:ext cx="1805035" cy="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383330" y="5631125"/>
            <a:ext cx="13853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2496770" y="5199825"/>
            <a:ext cx="998530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2768630" y="5406560"/>
            <a:ext cx="4625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690265" y="5823150"/>
            <a:ext cx="1306075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996340" y="5631125"/>
            <a:ext cx="195835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3231180" y="5838845"/>
            <a:ext cx="74433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495300" y="5403627"/>
            <a:ext cx="1689820" cy="2933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594252" y="6053580"/>
            <a:ext cx="2141308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3975515" y="6053580"/>
            <a:ext cx="74874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4215470" y="5838845"/>
            <a:ext cx="146891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5185120" y="5631125"/>
            <a:ext cx="1920250" cy="586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5453955" y="5400695"/>
            <a:ext cx="47876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1484105" y="6284010"/>
            <a:ext cx="296163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4718030" y="6284010"/>
            <a:ext cx="7359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954690" y="6053580"/>
            <a:ext cx="21506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5693335" y="6284010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5932715" y="5838845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6185010" y="5400695"/>
            <a:ext cx="10753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1185885" y="6501400"/>
            <a:ext cx="524605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3719500" y="5205950"/>
            <a:ext cx="49926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4455425" y="5193960"/>
            <a:ext cx="1729585" cy="1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3498465" y="1680285"/>
            <a:ext cx="1035130" cy="392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7" name="Table 1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1745787"/>
                  </p:ext>
                </p:extLst>
              </p:nvPr>
            </p:nvGraphicFramePr>
            <p:xfrm>
              <a:off x="840465" y="3231180"/>
              <a:ext cx="2163106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63106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≤  </m:t>
                                </m:r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0" dirty="0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𝑓𝐹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b="0" i="0" dirty="0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≥  </m:t>
                                    </m:r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𝑓𝐹</m:t>
                                    </m:r>
                                  </m:e>
                                  <m:sub>
                                    <m:r>
                                      <a:rPr lang="en-US" dirty="0" smtClean="0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b="0" i="0" dirty="0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I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17" name="Table 1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1745787"/>
                  </p:ext>
                </p:extLst>
              </p:nvPr>
            </p:nvGraphicFramePr>
            <p:xfrm>
              <a:off x="840465" y="3231180"/>
              <a:ext cx="2163106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16310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82" b="-2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5"/>
                          <a:stretch>
                            <a:fillRect l="-282" t="-200000" b="-114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18" name="Straight Connector 117"/>
          <p:cNvCxnSpPr/>
          <p:nvPr/>
        </p:nvCxnSpPr>
        <p:spPr>
          <a:xfrm>
            <a:off x="4464455" y="1466713"/>
            <a:ext cx="1040995" cy="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4215470" y="2113561"/>
            <a:ext cx="1040995" cy="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999905" y="1904851"/>
            <a:ext cx="1040995" cy="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04425" y="1675411"/>
            <a:ext cx="1040995" cy="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1597417" y="2328295"/>
            <a:ext cx="7490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8" name="Table 1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160645"/>
                  </p:ext>
                </p:extLst>
              </p:nvPr>
            </p:nvGraphicFramePr>
            <p:xfrm>
              <a:off x="2269505" y="3963820"/>
              <a:ext cx="2083547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8354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/>
                                  </a:rPr>
                                  <m:t>+   </m:t>
                                </m:r>
                                <m:r>
                                  <a:rPr lang="en-US" dirty="0" smtClean="0">
                                    <a:latin typeface="Cambria Math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OPT</m:t>
                                    </m:r>
                                  </m:sub>
                                </m:sSub>
                                <m:r>
                                  <a:rPr lang="en-US" b="0" i="0" dirty="0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E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8" name="Table 12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5160645"/>
                  </p:ext>
                </p:extLst>
              </p:nvPr>
            </p:nvGraphicFramePr>
            <p:xfrm>
              <a:off x="2269505" y="3963820"/>
              <a:ext cx="2083547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8354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6"/>
                          <a:stretch>
                            <a:fillRect r="-292" b="-114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9" name="Table 1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1141412"/>
                  </p:ext>
                </p:extLst>
              </p:nvPr>
            </p:nvGraphicFramePr>
            <p:xfrm>
              <a:off x="2346467" y="3231180"/>
              <a:ext cx="2996659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9665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/>
                                  </a:rPr>
                                  <m:t>+   </m:t>
                                </m:r>
                                <m:r>
                                  <a:rPr lang="en-US" dirty="0" smtClean="0">
                                    <a:latin typeface="Cambria Math"/>
                                  </a:rPr>
                                  <m:t>𝑓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F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E</m:t>
                                    </m:r>
                                  </m:sub>
                                </m:sSub>
                                <m:r>
                                  <a:rPr lang="en-US" b="0" i="0" dirty="0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cH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E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29" name="Table 12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1141412"/>
                  </p:ext>
                </p:extLst>
              </p:nvPr>
            </p:nvGraphicFramePr>
            <p:xfrm>
              <a:off x="2346467" y="3231180"/>
              <a:ext cx="2996659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96659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7"/>
                          <a:stretch>
                            <a:fillRect l="-204" r="-204" b="-114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0" name="Table 1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8457779"/>
                  </p:ext>
                </p:extLst>
              </p:nvPr>
            </p:nvGraphicFramePr>
            <p:xfrm>
              <a:off x="3758135" y="3249260"/>
              <a:ext cx="2996659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9665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0" dirty="0" smtClean="0">
                                    <a:latin typeface="Cambria Math"/>
                                  </a:rPr>
                                  <m:t>+ 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c</m:t>
                                    </m:r>
                                    <m:r>
                                      <a:rPr lang="en-US" b="0" i="0" dirty="0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f</m:t>
                                    </m:r>
                                  </m:sub>
                                </m:sSub>
                                <m:r>
                                  <a:rPr lang="en-US" b="0" i="0" dirty="0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E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en-US" b="0" i="0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0" name="Table 1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8457779"/>
                  </p:ext>
                </p:extLst>
              </p:nvPr>
            </p:nvGraphicFramePr>
            <p:xfrm>
              <a:off x="3758135" y="3249260"/>
              <a:ext cx="2996659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96659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8"/>
                          <a:stretch>
                            <a:fillRect r="-203" b="-114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1" name="Table 1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692940"/>
                  </p:ext>
                </p:extLst>
              </p:nvPr>
            </p:nvGraphicFramePr>
            <p:xfrm>
              <a:off x="3936598" y="3963820"/>
              <a:ext cx="3992233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9223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+ 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𝑐</m:t>
                                </m:r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b="0" i="1" dirty="0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dirty="0" smtClean="0">
                                            <a:latin typeface="Cambria Math"/>
                                          </a:rPr>
                                          <m:t>E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dirty="0" smtClean="0">
                                            <a:latin typeface="Cambria Math"/>
                                          </a:rPr>
                                          <m:t>h</m:t>
                                        </m:r>
                                      </m:sub>
                                    </m:sSub>
                                    <m:r>
                                      <a:rPr lang="en-US" b="0" i="0" dirty="0" smtClean="0"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b="0" i="1" dirty="0" smtClean="0">
                                        <a:latin typeface="Cambria Math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 dirty="0" smtClean="0">
                                        <a:latin typeface="Cambria Math"/>
                                      </a:rPr>
                                      <m:t>OPT</m:t>
                                    </m:r>
                                  </m:sub>
                                </m:sSub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31" name="Table 1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4692940"/>
                  </p:ext>
                </p:extLst>
              </p:nvPr>
            </p:nvGraphicFramePr>
            <p:xfrm>
              <a:off x="3936598" y="3963820"/>
              <a:ext cx="3992233" cy="370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992233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9"/>
                          <a:stretch>
                            <a:fillRect l="-153" b="-114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38" name="Straight Connector 137"/>
          <p:cNvCxnSpPr/>
          <p:nvPr/>
        </p:nvCxnSpPr>
        <p:spPr>
          <a:xfrm>
            <a:off x="-1360" y="1466576"/>
            <a:ext cx="1040995" cy="1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V="1">
            <a:off x="1577696" y="2558725"/>
            <a:ext cx="688644" cy="37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2" name="Table 1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394661"/>
                  </p:ext>
                </p:extLst>
              </p:nvPr>
            </p:nvGraphicFramePr>
            <p:xfrm>
              <a:off x="-2391" y="3238165"/>
              <a:ext cx="960125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60125"/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>
                                        <a:latin typeface="Cambria Math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latin typeface="Cambria Math"/>
                                      </a:rPr>
                                      <m:t>𝛼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latin typeface="Cambria Math"/>
                                  </a:rPr>
                                  <m:t>𝑂𝑃𝑇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2" name="Table 14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394661"/>
                  </p:ext>
                </p:extLst>
              </p:nvPr>
            </p:nvGraphicFramePr>
            <p:xfrm>
              <a:off x="-2391" y="3238165"/>
              <a:ext cx="960125" cy="1112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60125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637" r="-637" b="-20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>
                          <a:noFill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10"/>
                          <a:stretch>
                            <a:fillRect l="-637" t="-200000" r="-63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ight Arrow 4"/>
          <p:cNvSpPr/>
          <p:nvPr/>
        </p:nvSpPr>
        <p:spPr>
          <a:xfrm>
            <a:off x="5172120" y="3544215"/>
            <a:ext cx="949370" cy="36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5880255" y="3302980"/>
                <a:ext cx="2766520" cy="755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200" i="1" dirty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200" i="1" dirty="0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en-US" sz="2200" i="1" dirty="0">
                              <a:latin typeface="Cambria Math"/>
                            </a:rPr>
                            <m:t>𝑂𝑃𝑇</m:t>
                          </m:r>
                        </m:den>
                      </m:f>
                      <m:r>
                        <a:rPr lang="en-US" sz="2200" b="0" i="1" dirty="0" smtClean="0">
                          <a:latin typeface="Cambria Math"/>
                        </a:rPr>
                        <m:t>≤</m:t>
                      </m:r>
                      <m:f>
                        <m:fPr>
                          <m:ctrlPr>
                            <a:rPr lang="en-US" sz="2200" b="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latin typeface="Cambria Math"/>
                            </a:rPr>
                            <m:t>𝛼</m:t>
                          </m:r>
                          <m:d>
                            <m:dPr>
                              <m:ctrlPr>
                                <a:rPr lang="en-US" sz="22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2200" b="0" i="1" dirty="0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en-US" sz="2200" b="0" i="1" dirty="0" smtClean="0">
                              <a:latin typeface="Cambria Math"/>
                            </a:rPr>
                            <m:t>𝑘</m:t>
                          </m:r>
                          <m:r>
                            <a:rPr lang="en-US" sz="2200" b="0" i="1" dirty="0" smtClean="0">
                              <a:latin typeface="Cambria Math"/>
                            </a:rPr>
                            <m:t>+</m:t>
                          </m:r>
                          <m:r>
                            <a:rPr lang="en-US" sz="2200" b="0" i="1" dirty="0" smtClean="0">
                              <a:latin typeface="Cambria Math"/>
                            </a:rPr>
                            <m:t>𝛼</m:t>
                          </m:r>
                          <m:r>
                            <a:rPr lang="en-US" sz="2200" b="0" i="1" dirty="0" smtClean="0">
                              <a:latin typeface="Cambria Math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255" y="3302980"/>
                <a:ext cx="2766520" cy="75507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47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79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0760"/>
    </mc:Choice>
    <mc:Fallback>
      <p:transition spd="slow" advTm="2407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7" presetClass="emph" presetSubtype="2" fill="hold" nodeType="clickEffect">
                                  <p:stCondLst>
                                    <p:cond delay="30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7" presetClass="emph" presetSubtype="2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500"/>
                            </p:stCondLst>
                            <p:childTnLst>
                              <p:par>
                                <p:cTn id="2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Faults k=7</a:t>
            </a:r>
            <a:endParaRPr lang="en-US" dirty="0"/>
          </a:p>
        </p:txBody>
      </p:sp>
      <p:pic>
        <p:nvPicPr>
          <p:cNvPr id="4" name="Picture 2" descr="C:\Documents and Settings\Alejandro\My Documents\Dropbox\2012.08.29 Cache Usage - Algorithms Seminar\espresso-VMTrace\faults_espresso-VMTrace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4" y="1278319"/>
            <a:ext cx="7708511" cy="539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955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75"/>
    </mc:Choice>
    <mc:Fallback xmlns="">
      <p:transition spd="slow" advTm="13875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Cache Usage k=7</a:t>
            </a:r>
            <a:endParaRPr lang="en-US" dirty="0"/>
          </a:p>
        </p:txBody>
      </p:sp>
      <p:pic>
        <p:nvPicPr>
          <p:cNvPr id="5122" name="Picture 2" descr="C:\Documents and Settings\Alejandro\My Documents\Dropbox\2012.08.29 Cache Usage - Algorithms Seminar\espresso-VMTrace\cache_espresso-VMTrace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78320"/>
            <a:ext cx="7973922" cy="558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057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0"/>
    </mc:Choice>
    <mc:Fallback xmlns="">
      <p:transition spd="slow" advTm="456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624736" cy="1143000"/>
          </a:xfrm>
        </p:spPr>
        <p:txBody>
          <a:bodyPr/>
          <a:lstStyle/>
          <a:p>
            <a:r>
              <a:rPr lang="en-CA" dirty="0" smtClean="0"/>
              <a:t>Paging with Cache Usage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487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3"/>
    </mc:Choice>
    <mc:Fallback>
      <p:transition spd="slow" advTm="1213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5141168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 smtClean="0"/>
                  <a:t>(1)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𝛼</m:t>
                    </m:r>
                    <m:r>
                      <a:rPr lang="en-US" b="0" i="1" dirty="0" smtClean="0">
                        <a:latin typeface="Cambria Math"/>
                      </a:rPr>
                      <m:t>&lt;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−1</m:t>
                    </m:r>
                  </m:oMath>
                </a14:m>
                <a:endParaRPr lang="en-US" dirty="0"/>
              </a:p>
              <a:p>
                <a:pPr marL="114300" indent="0">
                  <a:buNone/>
                </a:pPr>
                <a:r>
                  <a:rPr lang="en-US" dirty="0"/>
                  <a:t>Request page not in cache among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/>
                      </a:rPr>
                      <m:t>{</m:t>
                    </m:r>
                    <m:r>
                      <a:rPr lang="en-US" i="1">
                        <a:latin typeface="Cambria Math"/>
                      </a:rPr>
                      <m:t>1,2,…,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+2}</m:t>
                    </m:r>
                  </m:oMath>
                </a14:m>
                <a:endParaRPr lang="en-US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𝛼</m:t>
                      </m:r>
                      <m:r>
                        <a:rPr lang="en-US" b="0" i="1" dirty="0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 marL="411480" lvl="1" indent="0">
                  <a:buNone/>
                </a:pPr>
                <a:r>
                  <a:rPr lang="en-US" i="1" dirty="0" smtClean="0">
                    <a:latin typeface="Cambria Math"/>
                  </a:rPr>
                  <a:t>			        </a:t>
                </a:r>
              </a:p>
              <a:p>
                <a:pPr marL="41148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41148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41148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411480" lvl="1" indent="0">
                  <a:buNone/>
                </a:pPr>
                <a:r>
                  <a:rPr lang="en-US" sz="2400" dirty="0" smtClean="0"/>
                  <a:t>Cache </a:t>
                </a:r>
                <a:r>
                  <a:rPr lang="en-US" sz="2400" dirty="0"/>
                  <a:t>is never </a:t>
                </a:r>
                <a:r>
                  <a:rPr lang="en-US" sz="2400" dirty="0" smtClean="0"/>
                  <a:t>full → no early evictions</a:t>
                </a:r>
                <a:endParaRPr lang="en-US" sz="2400" dirty="0"/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400" b="0" dirty="0" smtClean="0"/>
                  <a:t> pays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𝑓</m:t>
                    </m:r>
                    <m:r>
                      <a:rPr lang="en-US" sz="2400" b="0" i="1" dirty="0" smtClean="0">
                        <a:latin typeface="Cambria Math"/>
                      </a:rPr>
                      <m:t>+</m:t>
                    </m:r>
                    <m:r>
                      <a:rPr lang="en-US" sz="2400" b="0" i="1" dirty="0" smtClean="0">
                        <a:latin typeface="Cambria Math"/>
                      </a:rPr>
                      <m:t>𝑐</m:t>
                    </m:r>
                    <m:r>
                      <a:rPr lang="en-US" sz="2400" b="0" i="0" dirty="0" smtClean="0">
                        <a:latin typeface="Cambria Math"/>
                      </a:rPr>
                      <m:t>(</m:t>
                    </m:r>
                    <m:r>
                      <a:rPr lang="en-US" sz="2400" b="0" i="1" dirty="0" smtClean="0">
                        <a:latin typeface="Cambria Math"/>
                      </a:rPr>
                      <m:t>𝛼</m:t>
                    </m:r>
                    <m:r>
                      <a:rPr lang="en-US" sz="2400" b="0" i="1" dirty="0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sz="2400" b="0" dirty="0" smtClean="0"/>
                  <a:t> per request </a:t>
                </a:r>
              </a:p>
              <a:p>
                <a:pPr marL="411480" lvl="1" indent="0">
                  <a:buNone/>
                </a:pPr>
                <a:r>
                  <a:rPr lang="en-US" sz="2400" dirty="0" smtClean="0"/>
                  <a:t>OPT </a:t>
                </a:r>
                <a:r>
                  <a:rPr lang="en-US" sz="2400" dirty="0"/>
                  <a:t>doesn’t keep any pages, pays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𝑓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5141168"/>
              </a:xfrm>
              <a:blipFill rotWithShape="1">
                <a:blip r:embed="rId3"/>
                <a:stretch>
                  <a:fillRect t="-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184414"/>
              </p:ext>
            </p:extLst>
          </p:nvPr>
        </p:nvGraphicFramePr>
        <p:xfrm>
          <a:off x="886115" y="2708920"/>
          <a:ext cx="5020065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4671"/>
                <a:gridCol w="334671"/>
                <a:gridCol w="334671"/>
                <a:gridCol w="334671"/>
                <a:gridCol w="334671"/>
                <a:gridCol w="334671"/>
                <a:gridCol w="334671"/>
                <a:gridCol w="334671"/>
                <a:gridCol w="334671"/>
                <a:gridCol w="334671"/>
                <a:gridCol w="334671"/>
                <a:gridCol w="334671"/>
                <a:gridCol w="334671"/>
                <a:gridCol w="334671"/>
                <a:gridCol w="3346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…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6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…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1589184" y="3290360"/>
            <a:ext cx="125486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4675" y="3429110"/>
            <a:ext cx="128461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90146" y="3552588"/>
            <a:ext cx="1256983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10938" y="3693445"/>
            <a:ext cx="120684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44051" y="3816972"/>
            <a:ext cx="124438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eft Brace 60"/>
          <p:cNvSpPr/>
          <p:nvPr/>
        </p:nvSpPr>
        <p:spPr>
          <a:xfrm>
            <a:off x="1313347" y="3298466"/>
            <a:ext cx="185536" cy="518506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886115" y="3337144"/>
                <a:ext cx="42723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>
                          <a:latin typeface="Cambria Math"/>
                        </a:rPr>
                        <m:t>𝛼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15" y="3337144"/>
                <a:ext cx="427232" cy="43088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itle 1"/>
              <p:cNvSpPr txBox="1">
                <a:spLocks/>
              </p:cNvSpPr>
              <p:nvPr/>
            </p:nvSpPr>
            <p:spPr>
              <a:xfrm>
                <a:off x="609600" y="427038"/>
                <a:ext cx="76200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600" kern="1200" cap="none" spc="-100" baseline="0">
                    <a:ln>
                      <a:noFill/>
                    </a:ln>
                    <a:solidFill>
                      <a:schemeClr val="tx2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600" dirty="0" smtClean="0"/>
                  <a:t>Competitive 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3600" dirty="0" smtClean="0"/>
                  <a:t> (lower bound)</a:t>
                </a:r>
                <a:endParaRPr lang="en-US" sz="3600" dirty="0"/>
              </a:p>
            </p:txBody>
          </p:sp>
        </mc:Choice>
        <mc:Fallback xmlns="">
          <p:sp>
            <p:nvSpPr>
              <p:cNvPr id="63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27038"/>
                <a:ext cx="7620000" cy="1143000"/>
              </a:xfrm>
              <a:prstGeom prst="rect">
                <a:avLst/>
              </a:prstGeom>
              <a:blipFill rotWithShape="1">
                <a:blip r:embed="rId5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itle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20088" y="5805264"/>
                <a:ext cx="2699984" cy="850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00" i="1" dirty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 dirty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 dirty="0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en-US" sz="2600" i="1" dirty="0">
                              <a:latin typeface="Cambria Math"/>
                            </a:rPr>
                            <m:t>𝑂𝑃𝑇</m:t>
                          </m:r>
                        </m:den>
                      </m:f>
                      <m:r>
                        <a:rPr lang="en-US" sz="2600" i="1" dirty="0">
                          <a:latin typeface="Cambria Math"/>
                        </a:rPr>
                        <m:t>≥2−</m:t>
                      </m:r>
                      <m:f>
                        <m:fPr>
                          <m:ctrlPr>
                            <a:rPr lang="en-US" sz="26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 i="1" dirty="0">
                              <a:latin typeface="Cambria Math"/>
                            </a:rPr>
                            <m:t>𝛼</m:t>
                          </m:r>
                          <m:r>
                            <a:rPr lang="en-US" sz="2600" i="1" dirty="0">
                              <a:latin typeface="Cambria Math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88" y="5805264"/>
                <a:ext cx="2699984" cy="8507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50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5288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936"/>
    </mc:Choice>
    <mc:Fallback>
      <p:transition spd="slow" advTm="87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1" grpId="0" animBg="1"/>
      <p:bldP spid="62" grpId="0"/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sz="3600" dirty="0" smtClean="0"/>
                  <a:t>Competitive 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36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3600" dirty="0" smtClean="0"/>
                  <a:t> (lower bound)</a:t>
                </a:r>
                <a:endParaRPr lang="en-US" sz="36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l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7620000" cy="5717232"/>
              </a:xfrm>
            </p:spPr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r>
                  <a:rPr lang="en-US" dirty="0" smtClean="0"/>
                  <a:t>(2) 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𝛼</m:t>
                    </m:r>
                    <m:r>
                      <a:rPr lang="en-US" i="1" dirty="0">
                        <a:latin typeface="Cambria Math"/>
                      </a:rPr>
                      <m:t>&gt;</m:t>
                    </m:r>
                    <m:r>
                      <a:rPr lang="en-US" i="1" dirty="0">
                        <a:latin typeface="Cambria Math"/>
                      </a:rPr>
                      <m:t>𝑘</m:t>
                    </m:r>
                    <m:r>
                      <a:rPr lang="en-US" i="1" dirty="0">
                        <a:latin typeface="Cambria Math"/>
                      </a:rPr>
                      <m:t>−2 </m:t>
                    </m:r>
                  </m:oMath>
                </a14:m>
                <a:r>
                  <a:rPr lang="en-US" dirty="0" smtClean="0"/>
                  <a:t>	</a:t>
                </a:r>
              </a:p>
              <a:p>
                <a:pPr marL="114300" indent="0">
                  <a:buNone/>
                </a:pPr>
                <a:r>
                  <a:rPr lang="en-US" dirty="0" smtClean="0"/>
                  <a:t>Request page not in cache among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/>
                      </a:rPr>
                      <m:t>{</m:t>
                    </m:r>
                    <m:r>
                      <a:rPr lang="en-US" b="0" i="1" smtClean="0">
                        <a:latin typeface="Cambria Math"/>
                      </a:rPr>
                      <m:t>1,2,…,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+1}</m:t>
                    </m:r>
                  </m:oMath>
                </a14:m>
                <a:endParaRPr lang="en-US" dirty="0" smtClean="0"/>
              </a:p>
              <a:p>
                <a:pPr marL="41148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411480" lvl="1" indent="0">
                  <a:buNone/>
                </a:pPr>
                <a:r>
                  <a:rPr lang="en-US" i="1" dirty="0" smtClean="0">
                    <a:latin typeface="Cambria Math"/>
                  </a:rPr>
                  <a:t>…					           …</a:t>
                </a:r>
              </a:p>
              <a:p>
                <a:pPr marL="411480" lvl="1" indent="0">
                  <a:buNone/>
                </a:pPr>
                <a:endParaRPr lang="en-US" i="1" dirty="0">
                  <a:latin typeface="Cambria Math"/>
                </a:endParaRPr>
              </a:p>
              <a:p>
                <a:pPr marL="41148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411480" lvl="1" indent="0">
                  <a:buNone/>
                </a:pPr>
                <a:r>
                  <a:rPr lang="en-US" sz="2400" dirty="0" smtClean="0"/>
                  <a:t>In phase:</a:t>
                </a:r>
                <a:endParaRPr lang="en-US" sz="2200" i="1" dirty="0">
                  <a:solidFill>
                    <a:srgbClr val="2F2B20"/>
                  </a:solidFill>
                  <a:latin typeface="Cambria Math"/>
                </a:endParaRPr>
              </a:p>
              <a:p>
                <a:pPr marL="41148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sz="2400" b="0" dirty="0" smtClean="0"/>
                  <a:t>: k faults,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/>
                          </a:rPr>
                          <m:t>𝑘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en-US" sz="2400" b="0" i="1" dirty="0" smtClean="0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sz="2400" b="0" i="1" dirty="0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0" dirty="0" smtClean="0"/>
                  <a:t> cache</a:t>
                </a:r>
              </a:p>
              <a:p>
                <a:pPr marL="411480" lvl="1" indent="0">
                  <a:buNone/>
                </a:pPr>
                <a:r>
                  <a:rPr lang="en-US" sz="2200" dirty="0" smtClean="0"/>
                  <a:t>OPT keeps k pages and faults once: 1 fault,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20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 smtClean="0"/>
                  <a:t>  cache</a:t>
                </a:r>
              </a:p>
              <a:p>
                <a:pPr marL="411480" lvl="1" indent="0">
                  <a:buNone/>
                </a:pPr>
                <a:endParaRPr lang="en-US" sz="2400" b="0" i="1" dirty="0" smtClean="0">
                  <a:latin typeface="Cambria Math"/>
                </a:endParaRPr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dirty="0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𝛼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dirty="0" smtClean="0">
                              <a:latin typeface="Cambria Math"/>
                            </a:rPr>
                            <m:t>𝑂𝑃𝑇</m:t>
                          </m:r>
                        </m:den>
                      </m:f>
                      <m:r>
                        <a:rPr lang="en-US" sz="2400" b="0" i="1" dirty="0" smtClean="0">
                          <a:latin typeface="Cambria Math"/>
                        </a:rPr>
                        <m:t>≥</m:t>
                      </m:r>
                      <m:f>
                        <m:fPr>
                          <m:ctrlPr>
                            <a:rPr lang="en-US" sz="24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 dirty="0">
                              <a:latin typeface="Cambria Math"/>
                            </a:rPr>
                            <m:t>𝛼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𝑘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en-US" sz="2400" i="1" dirty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 dirty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sz="2400" i="1" dirty="0">
                              <a:latin typeface="Cambria Math"/>
                            </a:rPr>
                            <m:t>𝛼</m:t>
                          </m:r>
                          <m:r>
                            <a:rPr lang="en-US" sz="2400" i="1" dirty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latin typeface="Cambria Math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/>
              </a:p>
              <a:p>
                <a:pPr marL="411480" lvl="1" indent="0">
                  <a:buNone/>
                </a:pPr>
                <a:endParaRPr lang="en-US" dirty="0" smtClean="0"/>
              </a:p>
              <a:p>
                <a:pPr marL="41148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7620000" cy="5717232"/>
              </a:xfrm>
              <a:blipFill rotWithShape="1">
                <a:blip r:embed="rId4"/>
                <a:stretch>
                  <a:fillRect t="-64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31016"/>
              </p:ext>
            </p:extLst>
          </p:nvPr>
        </p:nvGraphicFramePr>
        <p:xfrm>
          <a:off x="1197992" y="2667762"/>
          <a:ext cx="4536504" cy="487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  <a:gridCol w="3240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4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6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7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5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8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9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0</a:t>
                      </a:r>
                      <a:endParaRPr lang="en-US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6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2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3</a:t>
                      </a:r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600" dirty="0" smtClean="0"/>
                        <a:t>1</a:t>
                      </a:r>
                      <a:endParaRPr lang="en-US" sz="2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1579059" y="3264364"/>
            <a:ext cx="2499253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94550" y="3403114"/>
            <a:ext cx="2183762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280021" y="3526592"/>
            <a:ext cx="179829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600813" y="3667449"/>
            <a:ext cx="147749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205992" y="3942606"/>
            <a:ext cx="872320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33926" y="3790976"/>
            <a:ext cx="124438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537004" y="4084247"/>
            <a:ext cx="54130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851121" y="4231445"/>
            <a:ext cx="22719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078312" y="3942606"/>
            <a:ext cx="100811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78312" y="3790976"/>
            <a:ext cx="144016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078312" y="3667449"/>
            <a:ext cx="7200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078312" y="3526592"/>
            <a:ext cx="36004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078312" y="4084247"/>
            <a:ext cx="1656184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078312" y="4241744"/>
            <a:ext cx="2088232" cy="15459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078312" y="3264364"/>
            <a:ext cx="720080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2611881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i="1" dirty="0">
                <a:latin typeface="Cambria Math"/>
              </a:rPr>
              <a:t>k = </a:t>
            </a:r>
            <a:r>
              <a:rPr lang="en-US" i="1" dirty="0" smtClean="0">
                <a:latin typeface="Cambria Math"/>
              </a:rPr>
              <a:t>9</a:t>
            </a:r>
            <a:endParaRPr lang="en-US" i="1" dirty="0">
              <a:latin typeface="Cambria Math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51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313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987"/>
    </mc:Choice>
    <mc:Fallback>
      <p:transition spd="slow" advTm="1309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Paging with Cache Usage</a:t>
            </a:r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 smtClean="0"/>
                  <a:t>Input: sequence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𝜎</m:t>
                    </m:r>
                  </m:oMath>
                </a14:m>
                <a:r>
                  <a:rPr lang="en-CA" dirty="0" smtClean="0"/>
                  <a:t>, cache size k</a:t>
                </a:r>
              </a:p>
              <a:p>
                <a:r>
                  <a:rPr lang="en-CA" dirty="0" smtClean="0"/>
                  <a:t>Cost: faults + amount of cache used</a:t>
                </a:r>
              </a:p>
              <a:p>
                <a:r>
                  <a:rPr lang="en-CA" dirty="0"/>
                  <a:t>k</a:t>
                </a:r>
                <a:r>
                  <a:rPr lang="en-CA" dirty="0" smtClean="0"/>
                  <a:t>(</a:t>
                </a:r>
                <a:r>
                  <a:rPr lang="en-CA" dirty="0" err="1" smtClean="0"/>
                  <a:t>i</a:t>
                </a:r>
                <a:r>
                  <a:rPr lang="en-CA" dirty="0" smtClean="0"/>
                  <a:t>): number of pages in cache at request </a:t>
                </a:r>
                <a:r>
                  <a:rPr lang="en-CA" dirty="0" err="1" smtClean="0"/>
                  <a:t>i</a:t>
                </a:r>
                <a:endParaRPr lang="en-CA" dirty="0" smtClean="0"/>
              </a:p>
              <a:p>
                <a:r>
                  <a:rPr lang="en-CA" dirty="0" smtClean="0"/>
                  <a:t>Cache usage: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d>
                      <m:dPr>
                        <m:ctrlPr>
                          <a:rPr lang="en-CA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CA" b="0" i="1" smtClean="0">
                            <a:latin typeface="Cambria Math"/>
                          </a:rPr>
                          <m:t>𝜎</m:t>
                        </m:r>
                      </m:e>
                    </m:d>
                    <m:r>
                      <a:rPr lang="en-CA" b="0" i="1" smtClean="0">
                        <a:latin typeface="Cambria Math"/>
                      </a:rPr>
                      <m:t>=∑</m:t>
                    </m:r>
                    <m:r>
                      <a:rPr lang="en-CA" b="0" i="1" smtClean="0">
                        <a:latin typeface="Cambria Math"/>
                      </a:rPr>
                      <m:t>𝑘</m:t>
                    </m:r>
                    <m:r>
                      <a:rPr lang="en-CA" b="0" i="1" smtClean="0">
                        <a:latin typeface="Cambria Math"/>
                      </a:rPr>
                      <m:t>(</m:t>
                    </m:r>
                    <m:r>
                      <a:rPr lang="en-CA" b="0" i="1" smtClean="0">
                        <a:latin typeface="Cambria Math"/>
                      </a:rPr>
                      <m:t>𝑖</m:t>
                    </m:r>
                    <m:r>
                      <a:rPr lang="en-CA" b="0" i="1" smtClean="0">
                        <a:latin typeface="Cambria Math"/>
                      </a:rPr>
                      <m:t>)</m:t>
                    </m:r>
                  </m:oMath>
                </a14:m>
                <a:endParaRPr lang="en-CA" dirty="0" smtClean="0"/>
              </a:p>
              <a:p>
                <a:r>
                  <a:rPr lang="en-CA" dirty="0" smtClean="0"/>
                  <a:t>Total cost</a:t>
                </a:r>
              </a:p>
              <a:p>
                <a:pPr marL="114300" indent="0">
                  <a:buNone/>
                </a:pPr>
                <a:endParaRPr lang="en-CA" sz="2800" b="0" i="1" dirty="0" smtClean="0">
                  <a:latin typeface="Cambria Math"/>
                </a:endParaRP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800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CA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latin typeface="Cambria Math"/>
                            </a:rPr>
                            <m:t>𝜎</m:t>
                          </m:r>
                        </m:e>
                      </m:d>
                      <m:r>
                        <a:rPr lang="en-CA" sz="2800" b="0" i="1" smtClean="0">
                          <a:latin typeface="Cambria Math"/>
                        </a:rPr>
                        <m:t>=</m:t>
                      </m:r>
                      <m:r>
                        <a:rPr lang="en-CA" sz="2800" b="0" i="1" smtClean="0">
                          <a:latin typeface="Cambria Math"/>
                        </a:rPr>
                        <m:t>𝑓</m:t>
                      </m:r>
                      <m:sSub>
                        <m:sSubPr>
                          <m:ctrlPr>
                            <a:rPr lang="en-CA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n-CA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sz="2800" b="0" i="1" smtClean="0">
                              <a:latin typeface="Cambria Math"/>
                            </a:rPr>
                            <m:t>𝜎</m:t>
                          </m:r>
                        </m:e>
                      </m:d>
                      <m:r>
                        <a:rPr lang="en-CA" sz="2800" b="0" i="1" smtClean="0">
                          <a:latin typeface="Cambria Math"/>
                        </a:rPr>
                        <m:t>+</m:t>
                      </m:r>
                      <m:r>
                        <a:rPr lang="en-CA" sz="2800" b="0" i="1" smtClean="0">
                          <a:latin typeface="Cambria Math"/>
                        </a:rPr>
                        <m:t>𝑐</m:t>
                      </m:r>
                      <m:sSub>
                        <m:sSubPr>
                          <m:ctrlPr>
                            <a:rPr lang="en-CA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CA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CA" sz="2800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CA" sz="2800" b="0" i="1" smtClean="0">
                          <a:latin typeface="Cambria Math"/>
                        </a:rPr>
                        <m:t>(</m:t>
                      </m:r>
                      <m:r>
                        <a:rPr lang="en-CA" sz="2800" b="0" i="1" smtClean="0">
                          <a:latin typeface="Cambria Math"/>
                        </a:rPr>
                        <m:t>𝜎</m:t>
                      </m:r>
                      <m:r>
                        <a:rPr lang="en-CA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sz="2800" dirty="0" smtClean="0"/>
              </a:p>
              <a:p>
                <a:pPr marL="114300" indent="0">
                  <a:buNone/>
                </a:pPr>
                <a:endParaRPr lang="en-CA" sz="2800" dirty="0"/>
              </a:p>
              <a:p>
                <a:pPr marL="114300" indent="0">
                  <a:buNone/>
                </a:pPr>
                <a:endParaRPr lang="en-CA" sz="2800" dirty="0" smtClean="0"/>
              </a:p>
              <a:p>
                <a:pPr marL="114300" indent="0">
                  <a:buNone/>
                </a:pPr>
                <a:r>
                  <a:rPr lang="en-CA" sz="2800" dirty="0" smtClean="0"/>
                  <a:t>Goal: minimize total cost</a:t>
                </a:r>
              </a:p>
              <a:p>
                <a:pPr marL="114300" indent="0">
                  <a:buNone/>
                </a:pPr>
                <a:endParaRPr lang="en-CA" sz="2800" dirty="0" smtClean="0"/>
              </a:p>
              <a:p>
                <a:pPr marL="114300" indent="0">
                  <a:buNone/>
                </a:pPr>
                <a:endParaRPr lang="en-CA" sz="2800" dirty="0" smtClean="0"/>
              </a:p>
              <a:p>
                <a:pPr marL="114300" indent="0">
                  <a:buNone/>
                </a:pPr>
                <a:endParaRPr lang="en-CA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80" t="-76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3587265" y="4516427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105717" y="4504340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35800" y="4864380"/>
            <a:ext cx="1047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f</a:t>
            </a:r>
            <a:r>
              <a:rPr lang="en-CA" dirty="0" smtClean="0"/>
              <a:t>ault cost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4636518" y="4876467"/>
            <a:ext cx="93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cell cost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6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78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984"/>
    </mc:Choice>
    <mc:Fallback>
      <p:transition spd="slow" advTm="57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Shared cache multiprocessors</a:t>
            </a:r>
          </a:p>
          <a:p>
            <a:pPr lvl="1"/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</p:txBody>
      </p:sp>
      <p:pic>
        <p:nvPicPr>
          <p:cNvPr id="4" name="Picture 11" descr="C:\Users\ajsaling\AppData\Local\Microsoft\Windows\Temporary Internet Files\Content.IE5\S58CO884\MC9003539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25913"/>
            <a:ext cx="792088" cy="9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ajsaling\AppData\Local\Microsoft\Windows\Temporary Internet Files\Content.IE5\S58CO884\MC9003539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48" y="2525913"/>
            <a:ext cx="792088" cy="9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C:\Users\ajsaling\AppData\Local\Microsoft\Windows\Temporary Internet Files\Content.IE5\S58CO884\MC9003539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5913"/>
            <a:ext cx="792088" cy="9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348136" y="3750049"/>
            <a:ext cx="3672408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11" descr="C:\Users\ajsaling\AppData\Local\Microsoft\Windows\Temporary Internet Files\Content.IE5\S58CO884\MC90035399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56" y="2525913"/>
            <a:ext cx="792088" cy="9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Up-Down Arrow 9"/>
          <p:cNvSpPr/>
          <p:nvPr/>
        </p:nvSpPr>
        <p:spPr>
          <a:xfrm>
            <a:off x="2708176" y="3456043"/>
            <a:ext cx="144016" cy="294006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Up-Down Arrow 10"/>
          <p:cNvSpPr/>
          <p:nvPr/>
        </p:nvSpPr>
        <p:spPr>
          <a:xfrm>
            <a:off x="3680284" y="3447848"/>
            <a:ext cx="144016" cy="294006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Up-Down Arrow 11"/>
          <p:cNvSpPr/>
          <p:nvPr/>
        </p:nvSpPr>
        <p:spPr>
          <a:xfrm>
            <a:off x="5480484" y="3439653"/>
            <a:ext cx="144016" cy="294006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Up-Down Arrow 12"/>
          <p:cNvSpPr/>
          <p:nvPr/>
        </p:nvSpPr>
        <p:spPr>
          <a:xfrm>
            <a:off x="4623792" y="3447848"/>
            <a:ext cx="144016" cy="294006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lowchart: Process 13"/>
          <p:cNvSpPr/>
          <p:nvPr/>
        </p:nvSpPr>
        <p:spPr>
          <a:xfrm>
            <a:off x="2532348" y="3759244"/>
            <a:ext cx="639688" cy="710885"/>
          </a:xfrm>
          <a:prstGeom prst="flowChartProcess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lowchart: Process 15"/>
          <p:cNvSpPr/>
          <p:nvPr/>
        </p:nvSpPr>
        <p:spPr>
          <a:xfrm>
            <a:off x="4283969" y="3750049"/>
            <a:ext cx="656456" cy="720080"/>
          </a:xfrm>
          <a:prstGeom prst="flowChartProcess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Flowchart: Process 16"/>
          <p:cNvSpPr/>
          <p:nvPr/>
        </p:nvSpPr>
        <p:spPr>
          <a:xfrm>
            <a:off x="5224264" y="3750049"/>
            <a:ext cx="656456" cy="720080"/>
          </a:xfrm>
          <a:prstGeom prst="flowChartProcess">
            <a:avLst/>
          </a:prstGeom>
          <a:solidFill>
            <a:schemeClr val="accent4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Flowchart: Process 17"/>
          <p:cNvSpPr/>
          <p:nvPr/>
        </p:nvSpPr>
        <p:spPr>
          <a:xfrm>
            <a:off x="3424064" y="3750049"/>
            <a:ext cx="656456" cy="720080"/>
          </a:xfrm>
          <a:prstGeom prst="flowChartProcess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7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443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880"/>
    </mc:Choice>
    <mc:Fallback>
      <p:transition spd="slow" advTm="26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Shared cache multiprocessors</a:t>
            </a:r>
          </a:p>
          <a:p>
            <a:pPr lvl="1"/>
            <a:r>
              <a:rPr lang="en-CA" dirty="0"/>
              <a:t>Cooperative caching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8136" y="3750049"/>
            <a:ext cx="3672408" cy="72008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lowchart: Process 12"/>
          <p:cNvSpPr/>
          <p:nvPr/>
        </p:nvSpPr>
        <p:spPr>
          <a:xfrm>
            <a:off x="2348136" y="3759244"/>
            <a:ext cx="504056" cy="710885"/>
          </a:xfrm>
          <a:prstGeom prst="flowChartProcess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lowchart: Process 13"/>
          <p:cNvSpPr/>
          <p:nvPr/>
        </p:nvSpPr>
        <p:spPr>
          <a:xfrm>
            <a:off x="4080520" y="3750049"/>
            <a:ext cx="1431776" cy="720080"/>
          </a:xfrm>
          <a:prstGeom prst="flowChartProcess">
            <a:avLst/>
          </a:prstGeom>
          <a:solidFill>
            <a:schemeClr val="accent2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Flowchart: Process 14"/>
          <p:cNvSpPr/>
          <p:nvPr/>
        </p:nvSpPr>
        <p:spPr>
          <a:xfrm>
            <a:off x="5512296" y="3750049"/>
            <a:ext cx="508248" cy="720080"/>
          </a:xfrm>
          <a:prstGeom prst="flowChartProcess">
            <a:avLst/>
          </a:prstGeom>
          <a:solidFill>
            <a:schemeClr val="accent4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Flowchart: Process 15"/>
          <p:cNvSpPr/>
          <p:nvPr/>
        </p:nvSpPr>
        <p:spPr>
          <a:xfrm>
            <a:off x="2852192" y="3750049"/>
            <a:ext cx="1228328" cy="720080"/>
          </a:xfrm>
          <a:prstGeom prst="flowChartProcess">
            <a:avLst/>
          </a:prstGeom>
          <a:solidFill>
            <a:schemeClr val="accent3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3" descr="C:\Documents and Settings\Alejandro\Local Settings\Temporary Internet Files\Content.IE5\60KG8T7T\MC90009047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335" y="4686153"/>
            <a:ext cx="1018370" cy="97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C:\Users\ajsaling\AppData\Local\Microsoft\Windows\Temporary Internet Files\Content.IE5\S58CO884\MC90035399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25913"/>
            <a:ext cx="792088" cy="9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C:\Users\ajsaling\AppData\Local\Microsoft\Windows\Temporary Internet Files\Content.IE5\S58CO884\MC90035399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48" y="2525913"/>
            <a:ext cx="792088" cy="9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ajsaling\AppData\Local\Microsoft\Windows\Temporary Internet Files\Content.IE5\S58CO884\MC90035399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5913"/>
            <a:ext cx="792088" cy="9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ajsaling\AppData\Local\Microsoft\Windows\Temporary Internet Files\Content.IE5\S58CO884\MC90035399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56" y="2525913"/>
            <a:ext cx="792088" cy="93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Up-Down Arrow 22"/>
          <p:cNvSpPr/>
          <p:nvPr/>
        </p:nvSpPr>
        <p:spPr>
          <a:xfrm>
            <a:off x="2708176" y="3456043"/>
            <a:ext cx="144016" cy="294006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Up-Down Arrow 23"/>
          <p:cNvSpPr/>
          <p:nvPr/>
        </p:nvSpPr>
        <p:spPr>
          <a:xfrm>
            <a:off x="3680284" y="3447848"/>
            <a:ext cx="144016" cy="294006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Up-Down Arrow 24"/>
          <p:cNvSpPr/>
          <p:nvPr/>
        </p:nvSpPr>
        <p:spPr>
          <a:xfrm>
            <a:off x="5480484" y="3439653"/>
            <a:ext cx="144016" cy="294006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Up-Down Arrow 25"/>
          <p:cNvSpPr/>
          <p:nvPr/>
        </p:nvSpPr>
        <p:spPr>
          <a:xfrm>
            <a:off x="4623792" y="3447848"/>
            <a:ext cx="144016" cy="294006"/>
          </a:xfrm>
          <a:prstGeom prst="up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8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78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63"/>
    </mc:Choice>
    <mc:Fallback>
      <p:transition spd="slow" advTm="14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Energy efficient caching</a:t>
            </a:r>
          </a:p>
          <a:p>
            <a:pPr lvl="1"/>
            <a:r>
              <a:rPr lang="en-CA" dirty="0"/>
              <a:t>Content Addressable Memories (CAMs)</a:t>
            </a:r>
          </a:p>
          <a:p>
            <a:endParaRPr lang="en-US" dirty="0"/>
          </a:p>
        </p:txBody>
      </p:sp>
      <p:sp>
        <p:nvSpPr>
          <p:cNvPr id="4" name="Flowchart: Document 3"/>
          <p:cNvSpPr/>
          <p:nvPr/>
        </p:nvSpPr>
        <p:spPr>
          <a:xfrm>
            <a:off x="4256780" y="3466921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5" name="Flowchart: Document 4"/>
          <p:cNvSpPr/>
          <p:nvPr/>
        </p:nvSpPr>
        <p:spPr>
          <a:xfrm>
            <a:off x="4256780" y="3890651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6" name="Flowchart: Document 5"/>
          <p:cNvSpPr/>
          <p:nvPr/>
        </p:nvSpPr>
        <p:spPr>
          <a:xfrm>
            <a:off x="4697212" y="3466921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7" name="Flowchart: Document 6"/>
          <p:cNvSpPr/>
          <p:nvPr/>
        </p:nvSpPr>
        <p:spPr>
          <a:xfrm>
            <a:off x="4697212" y="3890651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5137644" y="3466921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9" name="Flowchart: Document 8"/>
          <p:cNvSpPr/>
          <p:nvPr/>
        </p:nvSpPr>
        <p:spPr>
          <a:xfrm>
            <a:off x="5137644" y="3890651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Flowchart: Document 9"/>
          <p:cNvSpPr/>
          <p:nvPr/>
        </p:nvSpPr>
        <p:spPr>
          <a:xfrm>
            <a:off x="5578076" y="3466921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13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Flowchart: Document 10"/>
          <p:cNvSpPr/>
          <p:nvPr/>
        </p:nvSpPr>
        <p:spPr>
          <a:xfrm>
            <a:off x="5578076" y="3890651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6018508" y="3466921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Flowchart: Document 12"/>
          <p:cNvSpPr/>
          <p:nvPr/>
        </p:nvSpPr>
        <p:spPr>
          <a:xfrm>
            <a:off x="6018508" y="3890651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4256780" y="4331016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15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5" name="Flowchart: Document 14"/>
          <p:cNvSpPr/>
          <p:nvPr/>
        </p:nvSpPr>
        <p:spPr>
          <a:xfrm>
            <a:off x="4256780" y="4754746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  <a:r>
              <a:rPr lang="en-CA" dirty="0" smtClean="0">
                <a:solidFill>
                  <a:schemeClr val="tx1"/>
                </a:solidFill>
              </a:rPr>
              <a:t>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" name="Flowchart: Document 15"/>
          <p:cNvSpPr/>
          <p:nvPr/>
        </p:nvSpPr>
        <p:spPr>
          <a:xfrm>
            <a:off x="4697212" y="4331016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4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" name="Flowchart: Document 16"/>
          <p:cNvSpPr/>
          <p:nvPr/>
        </p:nvSpPr>
        <p:spPr>
          <a:xfrm>
            <a:off x="4697212" y="4754746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18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5137644" y="4331016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21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" name="Flowchart: Document 18"/>
          <p:cNvSpPr/>
          <p:nvPr/>
        </p:nvSpPr>
        <p:spPr>
          <a:xfrm>
            <a:off x="5137644" y="4754746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30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" name="Flowchart: Document 19"/>
          <p:cNvSpPr/>
          <p:nvPr/>
        </p:nvSpPr>
        <p:spPr>
          <a:xfrm>
            <a:off x="5578076" y="4331016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17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" name="Flowchart: Document 20"/>
          <p:cNvSpPr/>
          <p:nvPr/>
        </p:nvSpPr>
        <p:spPr>
          <a:xfrm>
            <a:off x="5578076" y="4754746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22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" name="Flowchart: Document 21"/>
          <p:cNvSpPr/>
          <p:nvPr/>
        </p:nvSpPr>
        <p:spPr>
          <a:xfrm>
            <a:off x="6018508" y="4331016"/>
            <a:ext cx="440432" cy="423730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19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" name="Flowchart: Document 22"/>
          <p:cNvSpPr/>
          <p:nvPr/>
        </p:nvSpPr>
        <p:spPr>
          <a:xfrm>
            <a:off x="6018508" y="4754746"/>
            <a:ext cx="440432" cy="440365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17428" y="309758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Cache</a:t>
            </a:r>
            <a:endParaRPr lang="en-CA" dirty="0"/>
          </a:p>
        </p:txBody>
      </p:sp>
      <p:sp>
        <p:nvSpPr>
          <p:cNvPr id="27" name="Vertical Scroll 26"/>
          <p:cNvSpPr/>
          <p:nvPr/>
        </p:nvSpPr>
        <p:spPr>
          <a:xfrm>
            <a:off x="1034141" y="3824962"/>
            <a:ext cx="504056" cy="396044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D62EA-5288-4ABD-BAE4-95D919B17CA2}" type="slidenum">
              <a:rPr lang="en-CA" smtClean="0"/>
              <a:t>9</a:t>
            </a:fld>
            <a:endParaRPr lang="en-CA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38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829"/>
    </mc:Choice>
    <mc:Fallback>
      <p:transition spd="slow" advTm="22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.00533 L 0.08212 -0.0456 C 0.09931 -0.05694 0.12518 -0.06296 0.15191 -0.06296 C 0.18264 -0.06296 0.20712 -0.05694 0.22431 -0.0456 L 0.3066 0.00533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5|1.4|2.8|4.5|6.1|13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|6.7|1.9|18.8|9.5|10.1|3.1|2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2.8|17.2|17.8|9.7|18.7|3.3|14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0.3|5.1|10.3|5.4|1.4|23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2|3.3|8.4|3.7|6.7|15.1|5.9|4.7|6.8|9.1|7.6|7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30.9|12.8|22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7|4|19.5|3.1|4.3|1.3|9.1|12.9|13|2.2|2.6|14.9|15.4|17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|15.7|1.4|6.8|42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|3.6|2.9|3.4|2.4|5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3|1.5|3.6|4.6|4|2.2|2.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5.3|5.1|9.2|7.8|1.8|2.3|13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|29.8|4.3|12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5.9|10.4|13.2|5.2|12.1|5.6|6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7.5|13.6|7.8|13.8|5.1|6.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|11.8|26.2|16.9|16|15.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5.3|2.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6.9|42.3|13.7|1.5|11.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0.4|21.4|34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9.1|6.2|5.5|9.7|1.8|3.4|15.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2.8|17.2|17.8|9.7|18.7|3.3|14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5|23.6|2.1|5.4|26.7|2.6|10.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9|18.4|2.6|10.6|2.1|13.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6|10.2|25.3|3.6|4.3|3.3|16.2|2.4|4.6|8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6|6.1|14.3|9.5|5.7|27.8|8.3|53|5.3|19.9|2.8|14.5|39.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10|1|4.3|8.8|7.5|11.3|15|12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4|8.3|3.9|61.8|15.5|18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.7|2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0.9|4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6.9|2|4.6|4.8|1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1|8.1|5.9|9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7702</TotalTime>
  <Words>2121</Words>
  <Application>Microsoft Office PowerPoint</Application>
  <PresentationFormat>On-screen Show (4:3)</PresentationFormat>
  <Paragraphs>657</Paragraphs>
  <Slides>51</Slides>
  <Notes>1</Notes>
  <HiddenSlides>23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Adjacency</vt:lpstr>
      <vt:lpstr>Minimizing Cache Usage in Paging</vt:lpstr>
      <vt:lpstr>Outline</vt:lpstr>
      <vt:lpstr>Paging</vt:lpstr>
      <vt:lpstr>Paging</vt:lpstr>
      <vt:lpstr>Paging with Cache Usage</vt:lpstr>
      <vt:lpstr>Paging with Cache Usage</vt:lpstr>
      <vt:lpstr>Applications</vt:lpstr>
      <vt:lpstr>Applications</vt:lpstr>
      <vt:lpstr>Applications</vt:lpstr>
      <vt:lpstr>Applications</vt:lpstr>
      <vt:lpstr>Related Cost Models</vt:lpstr>
      <vt:lpstr>Related Cost Models</vt:lpstr>
      <vt:lpstr>Paging as Interval Scheduling</vt:lpstr>
      <vt:lpstr>Interval Scheduling</vt:lpstr>
      <vt:lpstr>Offline Optimum</vt:lpstr>
      <vt:lpstr>Online Algorithms</vt:lpstr>
      <vt:lpstr>Online Algorithms</vt:lpstr>
      <vt:lpstr>Online Algorithms</vt:lpstr>
      <vt:lpstr>Competitive Ratio of A_α </vt:lpstr>
      <vt:lpstr> </vt:lpstr>
      <vt:lpstr>Competitive Ratio of A_α (upper bound)</vt:lpstr>
      <vt:lpstr>Locality of Reference</vt:lpstr>
      <vt:lpstr>Simulations</vt:lpstr>
      <vt:lpstr>Cost Ratio k=5 </vt:lpstr>
      <vt:lpstr>Cost Ratio k=7</vt:lpstr>
      <vt:lpstr>Faults</vt:lpstr>
      <vt:lpstr>Average Cache Usage</vt:lpstr>
      <vt:lpstr>Conclusions</vt:lpstr>
      <vt:lpstr>PowerPoint Presentation</vt:lpstr>
      <vt:lpstr>Paging</vt:lpstr>
      <vt:lpstr>Paging</vt:lpstr>
      <vt:lpstr>Paging</vt:lpstr>
      <vt:lpstr>Competitive Analysis</vt:lpstr>
      <vt:lpstr>Paging Models</vt:lpstr>
      <vt:lpstr>Paging Models</vt:lpstr>
      <vt:lpstr>Offline Optimum</vt:lpstr>
      <vt:lpstr>Interval Scheduling</vt:lpstr>
      <vt:lpstr>Interval Scheduling</vt:lpstr>
      <vt:lpstr>Interval Scheduling</vt:lpstr>
      <vt:lpstr>Offline Optimum</vt:lpstr>
      <vt:lpstr>Offline Optimum</vt:lpstr>
      <vt:lpstr>Online Algorithms</vt:lpstr>
      <vt:lpstr>Competitive Ratio of A_α (upper bound)</vt:lpstr>
      <vt:lpstr>Competitive Ratio of A_α (upper bound)</vt:lpstr>
      <vt:lpstr>Competitive Ratio of A_α (upper bound)</vt:lpstr>
      <vt:lpstr>Competitive Ratio of A_α (upper bound)</vt:lpstr>
      <vt:lpstr>Competitive Ratio of A_α (upper bound)</vt:lpstr>
      <vt:lpstr>Faults k=7</vt:lpstr>
      <vt:lpstr>Average Cache Usage k=7</vt:lpstr>
      <vt:lpstr>PowerPoint Presentation</vt:lpstr>
      <vt:lpstr>Competitive Ratio of A_α (lower bound)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Minimizing Cache Usage in Paging</dc:title>
  <dc:creator>ajsaling</dc:creator>
  <cp:lastModifiedBy>Windows User</cp:lastModifiedBy>
  <cp:revision>204</cp:revision>
  <dcterms:created xsi:type="dcterms:W3CDTF">2012-08-24T17:40:45Z</dcterms:created>
  <dcterms:modified xsi:type="dcterms:W3CDTF">2012-09-13T13:16:04Z</dcterms:modified>
</cp:coreProperties>
</file>