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24"/>
  </p:notesMasterIdLst>
  <p:handoutMasterIdLst>
    <p:handoutMasterId r:id="rId25"/>
  </p:handoutMasterIdLst>
  <p:sldIdLst>
    <p:sldId id="256" r:id="rId2"/>
    <p:sldId id="335" r:id="rId3"/>
    <p:sldId id="350" r:id="rId4"/>
    <p:sldId id="336" r:id="rId5"/>
    <p:sldId id="342" r:id="rId6"/>
    <p:sldId id="337" r:id="rId7"/>
    <p:sldId id="343" r:id="rId8"/>
    <p:sldId id="339" r:id="rId9"/>
    <p:sldId id="351" r:id="rId10"/>
    <p:sldId id="352" r:id="rId11"/>
    <p:sldId id="353" r:id="rId12"/>
    <p:sldId id="354" r:id="rId13"/>
    <p:sldId id="340" r:id="rId14"/>
    <p:sldId id="345" r:id="rId15"/>
    <p:sldId id="346" r:id="rId16"/>
    <p:sldId id="341" r:id="rId17"/>
    <p:sldId id="347" r:id="rId18"/>
    <p:sldId id="348" r:id="rId19"/>
    <p:sldId id="355" r:id="rId20"/>
    <p:sldId id="349" r:id="rId21"/>
    <p:sldId id="314" r:id="rId22"/>
    <p:sldId id="284" r:id="rId23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CCD6E0"/>
    <a:srgbClr val="808080"/>
    <a:srgbClr val="8C0000"/>
    <a:srgbClr val="003366"/>
    <a:srgbClr val="FFCC00"/>
    <a:srgbClr val="626000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18" autoAdjust="0"/>
    <p:restoredTop sz="94710" autoAdjust="0"/>
  </p:normalViewPr>
  <p:slideViewPr>
    <p:cSldViewPr snapToGrid="0" showGuides="1">
      <p:cViewPr>
        <p:scale>
          <a:sx n="90" d="100"/>
          <a:sy n="90" d="100"/>
        </p:scale>
        <p:origin x="-660" y="-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4757" tIns="47378" rIns="94757" bIns="47378" numCol="1" anchor="t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solidFill>
                  <a:srgbClr val="00245B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4757" tIns="47378" rIns="94757" bIns="47378" numCol="1" anchor="t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solidFill>
                  <a:srgbClr val="00245B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4757" tIns="47378" rIns="94757" bIns="47378" numCol="1" anchor="b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solidFill>
                  <a:srgbClr val="00245B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4757" tIns="47378" rIns="94757" bIns="47378" numCol="1" anchor="b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solidFill>
                  <a:srgbClr val="00245B"/>
                </a:solidFill>
                <a:latin typeface="Verdana" pitchFamily="34" charset="0"/>
              </a:defRPr>
            </a:lvl1pPr>
          </a:lstStyle>
          <a:p>
            <a:pPr>
              <a:defRPr/>
            </a:pPr>
            <a:fld id="{4386300B-C214-4045-B513-2B6B1E74822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8" rIns="94757" bIns="47378" numCol="1" anchor="t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8" rIns="94757" bIns="47378" numCol="1" anchor="t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8" rIns="94757" bIns="473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348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8" rIns="94757" bIns="47378" numCol="1" anchor="b" anchorCtr="0" compatLnSpc="1">
            <a:prstTxWarp prst="textNoShape">
              <a:avLst/>
            </a:prstTxWarp>
          </a:bodyPr>
          <a:lstStyle>
            <a:lvl1pPr defTabSz="947738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48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57" tIns="47378" rIns="94757" bIns="47378" numCol="1" anchor="b" anchorCtr="0" compatLnSpc="1">
            <a:prstTxWarp prst="textNoShape">
              <a:avLst/>
            </a:prstTxWarp>
          </a:bodyPr>
          <a:lstStyle>
            <a:lvl1pPr algn="r" defTabSz="947738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FABCA902-51D0-4602-B06E-7B2FCFF5FAD7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409825" y="4616450"/>
            <a:ext cx="6467475" cy="1057275"/>
          </a:xfrm>
        </p:spPr>
        <p:txBody>
          <a:bodyPr lIns="360000"/>
          <a:lstStyle>
            <a:lvl1pPr>
              <a:defRPr sz="2000" b="1" smtClean="0">
                <a:solidFill>
                  <a:srgbClr val="0066CC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de-DE" smtClean="0"/>
          </a:p>
        </p:txBody>
      </p:sp>
      <p:sp>
        <p:nvSpPr>
          <p:cNvPr id="45060" name="Rectangle 5"/>
          <p:cNvSpPr>
            <a:spLocks noGrp="1" noChangeArrowheads="1"/>
          </p:cNvSpPr>
          <p:nvPr>
            <p:ph type="ctrTitle"/>
          </p:nvPr>
        </p:nvSpPr>
        <p:spPr>
          <a:xfrm>
            <a:off x="2409825" y="2579688"/>
            <a:ext cx="6477000" cy="1470025"/>
          </a:xfrm>
        </p:spPr>
        <p:txBody>
          <a:bodyPr lIns="360000" anchor="t"/>
          <a:lstStyle>
            <a:lvl1pPr>
              <a:lnSpc>
                <a:spcPct val="100000"/>
              </a:lnSpc>
              <a:defRPr sz="3600" smtClean="0"/>
            </a:lvl1pPr>
          </a:lstStyle>
          <a:p>
            <a:r>
              <a:rPr lang="en-US" smtClean="0"/>
              <a:t>Click to edit Master title style</a:t>
            </a:r>
            <a:endParaRPr lang="de-DE" smtClean="0"/>
          </a:p>
        </p:txBody>
      </p:sp>
      <p:sp>
        <p:nvSpPr>
          <p:cNvPr id="327688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Fachbereich, Titel, Datum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260350" y="295275"/>
            <a:ext cx="4321175" cy="281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eaLnBrk="0" hangingPunct="0">
              <a:lnSpc>
                <a:spcPct val="65000"/>
              </a:lnSpc>
              <a:spcBef>
                <a:spcPct val="50000"/>
              </a:spcBef>
            </a:pPr>
            <a:r>
              <a:rPr lang="de-DE" sz="1000" b="1" dirty="0" smtClean="0">
                <a:solidFill>
                  <a:srgbClr val="5F5F5F"/>
                </a:solidFill>
                <a:cs typeface="Arial" charset="0"/>
              </a:rPr>
              <a:t>Wolfgang Mulzer</a:t>
            </a:r>
          </a:p>
          <a:p>
            <a:pPr eaLnBrk="0" hangingPunct="0">
              <a:lnSpc>
                <a:spcPct val="65000"/>
              </a:lnSpc>
              <a:spcBef>
                <a:spcPct val="50000"/>
              </a:spcBef>
            </a:pPr>
            <a:r>
              <a:rPr lang="de-DE" sz="1000" b="1" dirty="0" smtClean="0">
                <a:solidFill>
                  <a:srgbClr val="5F5F5F"/>
                </a:solidFill>
                <a:cs typeface="Arial" charset="0"/>
              </a:rPr>
              <a:t>Institut f</a:t>
            </a:r>
            <a:r>
              <a:rPr lang="de-DE" sz="1000" b="1" dirty="0" smtClean="0">
                <a:solidFill>
                  <a:srgbClr val="5F5F5F"/>
                </a:solidFill>
                <a:latin typeface="Calibri"/>
                <a:cs typeface="Calibri"/>
              </a:rPr>
              <a:t>ür Informatik</a:t>
            </a:r>
            <a:endParaRPr lang="de-DE" sz="1000" b="1" dirty="0">
              <a:solidFill>
                <a:srgbClr val="5F5F5F"/>
              </a:solidFill>
              <a:cs typeface="Arial" charset="0"/>
            </a:endParaRPr>
          </a:p>
        </p:txBody>
      </p:sp>
      <p:pic>
        <p:nvPicPr>
          <p:cNvPr id="45064" name="Picture 24" descr="Logo_RGB_300dp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8938" y="144463"/>
            <a:ext cx="2138362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6665913"/>
            <a:ext cx="9144000" cy="1920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>
              <a:latin typeface="Verdana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Titel, Datum</a:t>
            </a:r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32588" y="838200"/>
            <a:ext cx="2160587" cy="54784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250825" y="838200"/>
            <a:ext cx="6329363" cy="54784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Titel, Datum</a:t>
            </a:r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Titel, Datum</a:t>
            </a:r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Titel, Datum</a:t>
            </a:r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50825" y="1808163"/>
            <a:ext cx="4244975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808163"/>
            <a:ext cx="4244975" cy="450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Titel, Datum</a:t>
            </a:r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Titel, Datum</a:t>
            </a:r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Titel, Datum</a:t>
            </a:r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Titel, Datum</a:t>
            </a:r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Titel, Datum</a:t>
            </a:r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DE"/>
              <a:t>Titel, Datum</a:t>
            </a:r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0" y="6665913"/>
            <a:ext cx="9144000" cy="1920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>
              <a:defRPr/>
            </a:pPr>
            <a:endParaRPr lang="de-DE">
              <a:latin typeface="Verdana" pitchFamily="34" charset="0"/>
            </a:endParaRP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0825" y="1619250"/>
            <a:ext cx="8642350" cy="4862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205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50825" y="946150"/>
            <a:ext cx="864235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327686" name="Rectangle 6"/>
          <p:cNvSpPr>
            <a:spLocks noChangeArrowheads="1"/>
          </p:cNvSpPr>
          <p:nvPr/>
        </p:nvSpPr>
        <p:spPr bwMode="auto">
          <a:xfrm>
            <a:off x="7610475" y="6627813"/>
            <a:ext cx="1227138" cy="23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>
              <a:defRPr/>
            </a:pPr>
            <a:fld id="{53965218-A59B-4292-9C98-79B58A46A890}" type="slidenum">
              <a:rPr lang="de-DE" sz="1000" b="1">
                <a:solidFill>
                  <a:srgbClr val="5F5F5F"/>
                </a:solidFill>
              </a:rPr>
              <a:pPr algn="r">
                <a:defRPr/>
              </a:pPr>
              <a:t>‹#›</a:t>
            </a:fld>
            <a:endParaRPr lang="de-DE" sz="1000" b="1" dirty="0">
              <a:solidFill>
                <a:srgbClr val="5F5F5F"/>
              </a:solidFill>
            </a:endParaRPr>
          </a:p>
        </p:txBody>
      </p:sp>
      <p:sp>
        <p:nvSpPr>
          <p:cNvPr id="32768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0825" y="6629400"/>
            <a:ext cx="597693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>
              <a:defRPr sz="1000" b="0">
                <a:solidFill>
                  <a:srgbClr val="5F5F5F"/>
                </a:solidFill>
              </a:defRPr>
            </a:lvl1pPr>
          </a:lstStyle>
          <a:p>
            <a:r>
              <a:rPr lang="de-DE" dirty="0" smtClean="0"/>
              <a:t>Titel, Datum, …</a:t>
            </a:r>
            <a:endParaRPr lang="de-DE" dirty="0"/>
          </a:p>
        </p:txBody>
      </p:sp>
      <p:pic>
        <p:nvPicPr>
          <p:cNvPr id="2056" name="Picture 24" descr="Logo_RGB_300dpi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738938" y="144463"/>
            <a:ext cx="2138362" cy="56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9" r:id="rId2"/>
    <p:sldLayoutId id="2147483688" r:id="rId3"/>
    <p:sldLayoutId id="2147483687" r:id="rId4"/>
    <p:sldLayoutId id="2147483686" r:id="rId5"/>
    <p:sldLayoutId id="2147483685" r:id="rId6"/>
    <p:sldLayoutId id="2147483684" r:id="rId7"/>
    <p:sldLayoutId id="2147483683" r:id="rId8"/>
    <p:sldLayoutId id="2147483682" r:id="rId9"/>
    <p:sldLayoutId id="2147483681" r:id="rId10"/>
    <p:sldLayoutId id="2147483680" r:id="rId11"/>
  </p:sldLayoutIdLst>
  <p:transition spd="slow"/>
  <p:timing>
    <p:tnLst>
      <p:par>
        <p:cTn id="1" dur="indefinite" restart="never" nodeType="tmRoot"/>
      </p:par>
    </p:tnLst>
  </p:timing>
  <p:hf sldNum="0" hd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9pPr>
    </p:titleStyle>
    <p:bodyStyle>
      <a:lvl1pPr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defRPr>
          <a:solidFill>
            <a:srgbClr val="000000"/>
          </a:solidFill>
          <a:latin typeface="+mn-lt"/>
          <a:ea typeface="+mn-ea"/>
          <a:cs typeface="+mn-cs"/>
        </a:defRPr>
      </a:lvl1pPr>
      <a:lvl2pPr marL="3556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2pPr>
      <a:lvl3pPr marL="723900" indent="-1889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3pPr>
      <a:lvl4pPr marL="10795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4pPr>
      <a:lvl5pPr marL="14351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rgbClr val="000000"/>
        </a:buClr>
        <a:buChar char="-"/>
        <a:defRPr>
          <a:solidFill>
            <a:srgbClr val="000000"/>
          </a:solidFill>
          <a:latin typeface="+mn-lt"/>
        </a:defRPr>
      </a:lvl5pPr>
      <a:lvl6pPr marL="18923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6pPr>
      <a:lvl7pPr marL="23495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7pPr>
      <a:lvl8pPr marL="28067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8pPr>
      <a:lvl9pPr marL="3263900" indent="-176213" algn="l" rtl="0" eaLnBrk="1" fontAlgn="base" hangingPunct="1">
        <a:lnSpc>
          <a:spcPct val="102000"/>
        </a:lnSpc>
        <a:spcBef>
          <a:spcPts val="500"/>
        </a:spcBef>
        <a:spcAft>
          <a:spcPct val="0"/>
        </a:spcAft>
        <a:buClr>
          <a:schemeClr val="tx1"/>
        </a:buClr>
        <a:buSzPct val="90000"/>
        <a:buChar char="-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47850" y="1981200"/>
            <a:ext cx="7029450" cy="2068513"/>
          </a:xfrm>
        </p:spPr>
        <p:txBody>
          <a:bodyPr/>
          <a:lstStyle/>
          <a:p>
            <a:r>
              <a:rPr lang="de-DE" dirty="0" smtClean="0"/>
              <a:t>Data Structures on Event Graphs</a:t>
            </a:r>
            <a:endParaRPr lang="de-DE" dirty="0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453893" y="4616450"/>
            <a:ext cx="2558781" cy="484360"/>
          </a:xfrm>
        </p:spPr>
        <p:txBody>
          <a:bodyPr/>
          <a:lstStyle/>
          <a:p>
            <a:pPr algn="ctr"/>
            <a:r>
              <a:rPr lang="de-DE" dirty="0" smtClean="0"/>
              <a:t>Bernard Chazelle</a:t>
            </a:r>
            <a:endParaRPr lang="de-DE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5481695" y="4616450"/>
            <a:ext cx="2527568" cy="39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de-DE" sz="2000" b="1" i="0" u="none" strike="noStrike" kern="0" cap="none" spc="0" normalizeH="0" baseline="0" noProof="0" smtClean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Wolfgang Mulzer</a:t>
            </a:r>
            <a:endParaRPr kumimoji="0" lang="de-DE" sz="2000" b="1" i="0" u="none" strike="noStrike" kern="0" cap="none" spc="0" normalizeH="0" baseline="0" noProof="0" dirty="0" smtClean="0">
              <a:ln>
                <a:noFill/>
              </a:ln>
              <a:solidFill>
                <a:srgbClr val="0066CC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 descr="logo_uni_berlin.jpg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913460" y="5254235"/>
            <a:ext cx="1902705" cy="1268470"/>
          </a:xfrm>
          <a:prstGeom prst="rect">
            <a:avLst/>
          </a:prstGeom>
        </p:spPr>
      </p:pic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5601029" y="4949269"/>
            <a:ext cx="2527568" cy="365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 Berlin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2226469" y="4935414"/>
            <a:ext cx="2986810" cy="365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2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66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Princeton University</a:t>
            </a:r>
          </a:p>
        </p:txBody>
      </p:sp>
      <p:pic>
        <p:nvPicPr>
          <p:cNvPr id="10" name="Picture 9" descr="princeton.gif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323524" y="5305300"/>
            <a:ext cx="1165353" cy="1157884"/>
          </a:xfrm>
          <a:prstGeom prst="rect">
            <a:avLst/>
          </a:prstGeom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250824" y="6629400"/>
            <a:ext cx="6283325" cy="228600"/>
          </a:xfrm>
          <a:ln/>
        </p:spPr>
        <p:txBody>
          <a:bodyPr/>
          <a:lstStyle/>
          <a:p>
            <a:r>
              <a:rPr lang="de-DE" dirty="0" smtClean="0"/>
              <a:t>Bernard Chazelle and Wolfgang Mulzer – Data Structures on Event Graphs</a:t>
            </a:r>
            <a:endParaRPr lang="de-DE" dirty="0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946150"/>
            <a:ext cx="8642350" cy="428625"/>
          </a:xfrm>
        </p:spPr>
        <p:txBody>
          <a:bodyPr/>
          <a:lstStyle/>
          <a:p>
            <a:r>
              <a:rPr lang="en-US" dirty="0" smtClean="0"/>
              <a:t>Decorated graphs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38950" y="1733721"/>
            <a:ext cx="75631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The walk of the adversary induces a walk on a much bigger graph.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38950" y="2533574"/>
            <a:ext cx="75631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/>
              <a:t>Decorated Graph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dec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(G)</a:t>
            </a:r>
            <a:r>
              <a:rPr lang="en-US" sz="2400" b="1" dirty="0" smtClean="0"/>
              <a:t>:</a:t>
            </a:r>
            <a:r>
              <a:rPr lang="en-US" sz="2400" dirty="0" smtClean="0"/>
              <a:t> directed graph with vertex set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V(G)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Symbol"/>
              </a:rPr>
              <a:t> </a:t>
            </a:r>
            <a:r>
              <a:rPr lang="en-US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Pow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(U)</a:t>
            </a:r>
            <a:r>
              <a:rPr lang="en-US" sz="2400" dirty="0" smtClean="0"/>
              <a:t>.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b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2400" dirty="0" smtClean="0"/>
              <a:t>Represents current </a:t>
            </a:r>
            <a:r>
              <a:rPr lang="en-US" sz="2400" dirty="0" smtClean="0"/>
              <a:t>node </a:t>
            </a:r>
            <a:r>
              <a:rPr lang="en-US" sz="2400" dirty="0" smtClean="0"/>
              <a:t>of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</a:t>
            </a:r>
            <a:r>
              <a:rPr lang="en-US" sz="2400" dirty="0" smtClean="0"/>
              <a:t> + current set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  <a:r>
              <a:rPr lang="en-US" sz="2400" dirty="0" smtClean="0"/>
              <a:t>.</a:t>
            </a:r>
            <a:endParaRPr lang="en-US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263753" y="3689014"/>
            <a:ext cx="776382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/>
              <a:t>Questions:</a:t>
            </a:r>
            <a:r>
              <a:rPr lang="en-US" sz="2400" dirty="0" smtClean="0"/>
              <a:t> </a:t>
            </a:r>
            <a:br>
              <a:rPr lang="en-US" sz="2400" dirty="0" smtClean="0"/>
            </a:br>
            <a:r>
              <a:rPr lang="en-US" sz="2400" dirty="0" smtClean="0"/>
              <a:t>- What can we say about the structure of </a:t>
            </a:r>
            <a:r>
              <a:rPr lang="en-US" sz="2400" dirty="0" err="1" smtClean="0">
                <a:solidFill>
                  <a:srgbClr val="0070C0"/>
                </a:solidFill>
              </a:rPr>
              <a:t>dec</a:t>
            </a:r>
            <a:r>
              <a:rPr lang="en-US" sz="2400" dirty="0" smtClean="0">
                <a:solidFill>
                  <a:srgbClr val="0070C0"/>
                </a:solidFill>
              </a:rPr>
              <a:t>(G)</a:t>
            </a:r>
            <a:r>
              <a:rPr lang="en-US" sz="2400" dirty="0" smtClean="0"/>
              <a:t>?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400" dirty="0" smtClean="0"/>
              <a:t>What can we deduce about </a:t>
            </a:r>
            <a:r>
              <a:rPr lang="en-US" sz="2400" dirty="0" err="1" smtClean="0">
                <a:solidFill>
                  <a:srgbClr val="0070C0"/>
                </a:solidFill>
              </a:rPr>
              <a:t>dec</a:t>
            </a:r>
            <a:r>
              <a:rPr lang="en-US" sz="2400" dirty="0" smtClean="0">
                <a:solidFill>
                  <a:srgbClr val="0070C0"/>
                </a:solidFill>
              </a:rPr>
              <a:t>(G)</a:t>
            </a:r>
            <a:r>
              <a:rPr lang="en-US" sz="2400" dirty="0" smtClean="0"/>
              <a:t>, given </a:t>
            </a:r>
            <a:r>
              <a:rPr lang="en-US" sz="2400" dirty="0" smtClean="0">
                <a:solidFill>
                  <a:srgbClr val="0070C0"/>
                </a:solidFill>
              </a:rPr>
              <a:t>G</a:t>
            </a:r>
            <a:r>
              <a:rPr lang="en-US" sz="2400" dirty="0" smtClean="0"/>
              <a:t>?</a:t>
            </a:r>
          </a:p>
          <a:p>
            <a:pPr>
              <a:spcBef>
                <a:spcPct val="50000"/>
              </a:spcBef>
              <a:buFontTx/>
              <a:buChar char="-"/>
            </a:pPr>
            <a:r>
              <a:rPr lang="en-US" sz="2400" dirty="0" smtClean="0"/>
              <a:t>In which cases can </a:t>
            </a:r>
            <a:r>
              <a:rPr lang="en-US" sz="2400" dirty="0" err="1" smtClean="0">
                <a:solidFill>
                  <a:srgbClr val="0070C0"/>
                </a:solidFill>
              </a:rPr>
              <a:t>dec</a:t>
            </a:r>
            <a:r>
              <a:rPr lang="en-US" sz="2400" dirty="0" smtClean="0">
                <a:solidFill>
                  <a:srgbClr val="0070C0"/>
                </a:solidFill>
              </a:rPr>
              <a:t>(G)</a:t>
            </a:r>
            <a:r>
              <a:rPr lang="en-US" sz="2400" dirty="0" smtClean="0"/>
              <a:t> be compressed efficiently?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250824" y="6629400"/>
            <a:ext cx="6283325" cy="228600"/>
          </a:xfrm>
          <a:ln/>
        </p:spPr>
        <p:txBody>
          <a:bodyPr/>
          <a:lstStyle/>
          <a:p>
            <a:r>
              <a:rPr lang="de-DE" dirty="0" smtClean="0"/>
              <a:t>Bernard Chazelle and Wolfgang Mulzer – Data Structures on Event Graphs</a:t>
            </a:r>
            <a:endParaRPr lang="de-DE" dirty="0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946150"/>
            <a:ext cx="8642350" cy="428625"/>
          </a:xfrm>
        </p:spPr>
        <p:txBody>
          <a:bodyPr/>
          <a:lstStyle/>
          <a:p>
            <a:r>
              <a:rPr lang="en-US" dirty="0" smtClean="0"/>
              <a:t>The structure of decorated graphs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38949" y="1733721"/>
            <a:ext cx="80331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dec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(G)</a:t>
            </a:r>
            <a:r>
              <a:rPr lang="en-US" sz="2400" dirty="0" smtClean="0"/>
              <a:t> contains a unique strongly connected component that has no exit and is reachable from every other node.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701748" y="2764465"/>
            <a:ext cx="1690577" cy="11695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1938733" y="3969513"/>
            <a:ext cx="1690577" cy="11695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3717982" y="2750256"/>
            <a:ext cx="1690577" cy="11695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5061278" y="3912791"/>
            <a:ext cx="1690577" cy="116958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1349" y="5480075"/>
            <a:ext cx="80331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This component is called the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unique sink</a:t>
            </a:r>
            <a:r>
              <a:rPr lang="en-US" sz="2400" dirty="0" smtClean="0"/>
              <a:t>.</a:t>
            </a:r>
          </a:p>
        </p:txBody>
      </p:sp>
      <p:cxnSp>
        <p:nvCxnSpPr>
          <p:cNvPr id="13" name="Straight Arrow Connector 12"/>
          <p:cNvCxnSpPr>
            <a:stCxn id="7" idx="6"/>
            <a:endCxn id="9" idx="2"/>
          </p:cNvCxnSpPr>
          <p:nvPr/>
        </p:nvCxnSpPr>
        <p:spPr bwMode="auto">
          <a:xfrm flipV="1">
            <a:off x="2392325" y="3335047"/>
            <a:ext cx="1325657" cy="14209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5" name="Straight Arrow Connector 14"/>
          <p:cNvCxnSpPr>
            <a:stCxn id="7" idx="5"/>
          </p:cNvCxnSpPr>
          <p:nvPr/>
        </p:nvCxnSpPr>
        <p:spPr bwMode="auto">
          <a:xfrm>
            <a:off x="2144746" y="3762765"/>
            <a:ext cx="247580" cy="309505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7" name="Straight Arrow Connector 16"/>
          <p:cNvCxnSpPr>
            <a:stCxn id="8" idx="6"/>
            <a:endCxn id="10" idx="2"/>
          </p:cNvCxnSpPr>
          <p:nvPr/>
        </p:nvCxnSpPr>
        <p:spPr bwMode="auto">
          <a:xfrm flipV="1">
            <a:off x="3629310" y="4497582"/>
            <a:ext cx="1431968" cy="56722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Straight Arrow Connector 18"/>
          <p:cNvCxnSpPr/>
          <p:nvPr/>
        </p:nvCxnSpPr>
        <p:spPr bwMode="auto">
          <a:xfrm>
            <a:off x="5326912" y="3572540"/>
            <a:ext cx="382772" cy="382772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TextBox 19"/>
          <p:cNvSpPr txBox="1"/>
          <p:nvPr/>
        </p:nvSpPr>
        <p:spPr>
          <a:xfrm>
            <a:off x="1254642" y="3040912"/>
            <a:ext cx="616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Monotype Corsiva"/>
              </a:rPr>
              <a:t>C</a:t>
            </a:r>
            <a:r>
              <a:rPr lang="en-US" sz="3200" baseline="-250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1</a:t>
            </a:r>
            <a:endParaRPr lang="en-US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17536" y="4128974"/>
            <a:ext cx="616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Monotype Corsiva"/>
              </a:rPr>
              <a:t>C</a:t>
            </a:r>
            <a:r>
              <a:rPr lang="en-US" sz="3200" baseline="-250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4</a:t>
            </a:r>
            <a:endParaRPr lang="en-US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516377" y="4185682"/>
            <a:ext cx="616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Monotype Corsiva"/>
              </a:rPr>
              <a:t>C</a:t>
            </a:r>
            <a:r>
              <a:rPr lang="en-US" sz="3200" baseline="-250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3</a:t>
            </a:r>
            <a:endParaRPr lang="en-US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231758" y="3009014"/>
            <a:ext cx="616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Monotype Corsiva"/>
              </a:rPr>
              <a:t>C</a:t>
            </a:r>
            <a:r>
              <a:rPr lang="en-US" sz="3200" baseline="-25000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2</a:t>
            </a:r>
            <a:endParaRPr lang="en-US" sz="32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250824" y="6629400"/>
            <a:ext cx="6283325" cy="228600"/>
          </a:xfrm>
          <a:ln/>
        </p:spPr>
        <p:txBody>
          <a:bodyPr/>
          <a:lstStyle/>
          <a:p>
            <a:r>
              <a:rPr lang="de-DE" dirty="0" smtClean="0"/>
              <a:t>Bernard Chazelle and Wolfgang Mulzer – Data Structures on Event Graphs</a:t>
            </a:r>
            <a:endParaRPr lang="de-DE" dirty="0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946150"/>
            <a:ext cx="8642350" cy="428625"/>
          </a:xfrm>
        </p:spPr>
        <p:txBody>
          <a:bodyPr/>
          <a:lstStyle/>
          <a:p>
            <a:r>
              <a:rPr lang="en-US" dirty="0" smtClean="0"/>
              <a:t>The structure of decorated graphs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38949" y="1733721"/>
            <a:ext cx="80331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/>
              <a:t>Theorem: </a:t>
            </a:r>
            <a:r>
              <a:rPr lang="en-US" sz="2400" dirty="0" smtClean="0"/>
              <a:t>Given a node </a:t>
            </a:r>
            <a:r>
              <a:rPr lang="en-US" sz="2400" dirty="0" err="1" smtClean="0">
                <a:solidFill>
                  <a:srgbClr val="0070C0"/>
                </a:solidFill>
              </a:rPr>
              <a:t>v</a:t>
            </a:r>
            <a:r>
              <a:rPr lang="en-US" sz="2400" dirty="0" err="1" smtClean="0">
                <a:solidFill>
                  <a:srgbClr val="0070C0"/>
                </a:solidFill>
                <a:sym typeface="Symbol"/>
              </a:rPr>
              <a:t></a:t>
            </a:r>
            <a:r>
              <a:rPr lang="en-US" sz="2400" dirty="0" err="1" smtClean="0">
                <a:solidFill>
                  <a:srgbClr val="0070C0"/>
                </a:solidFill>
              </a:rPr>
              <a:t>V</a:t>
            </a:r>
            <a:r>
              <a:rPr lang="en-US" sz="2400" dirty="0" smtClean="0">
                <a:solidFill>
                  <a:srgbClr val="0070C0"/>
                </a:solidFill>
              </a:rPr>
              <a:t>(G) </a:t>
            </a:r>
            <a:r>
              <a:rPr lang="en-US" sz="2400" dirty="0" smtClean="0"/>
              <a:t>and a set </a:t>
            </a:r>
            <a:r>
              <a:rPr lang="en-US" sz="2400" dirty="0" smtClean="0">
                <a:solidFill>
                  <a:srgbClr val="0070C0"/>
                </a:solidFill>
              </a:rPr>
              <a:t>S</a:t>
            </a:r>
            <a:r>
              <a:rPr lang="en-US" sz="2400" dirty="0" smtClean="0">
                <a:solidFill>
                  <a:srgbClr val="0070C0"/>
                </a:solidFill>
                <a:sym typeface="Symbol"/>
              </a:rPr>
              <a:t></a:t>
            </a:r>
            <a:r>
              <a:rPr lang="en-US" sz="2400" dirty="0" smtClean="0">
                <a:solidFill>
                  <a:srgbClr val="0070C0"/>
                </a:solidFill>
              </a:rPr>
              <a:t>U</a:t>
            </a:r>
            <a:r>
              <a:rPr lang="en-US" sz="2400" dirty="0" smtClean="0"/>
              <a:t>, we can decide in time</a:t>
            </a:r>
            <a:r>
              <a:rPr lang="en-US" sz="2400" dirty="0" smtClean="0">
                <a:solidFill>
                  <a:srgbClr val="0070C0"/>
                </a:solidFill>
              </a:rPr>
              <a:t> O(|V(G)|+|E(G)|) </a:t>
            </a:r>
            <a:r>
              <a:rPr lang="en-US" sz="2400" dirty="0" smtClean="0"/>
              <a:t>whether </a:t>
            </a:r>
            <a:r>
              <a:rPr lang="en-US" sz="2400" dirty="0" smtClean="0">
                <a:solidFill>
                  <a:srgbClr val="0070C0"/>
                </a:solidFill>
              </a:rPr>
              <a:t>(</a:t>
            </a:r>
            <a:r>
              <a:rPr lang="en-US" sz="2400" dirty="0" err="1" smtClean="0">
                <a:solidFill>
                  <a:srgbClr val="0070C0"/>
                </a:solidFill>
              </a:rPr>
              <a:t>v,S</a:t>
            </a:r>
            <a:r>
              <a:rPr lang="en-US" sz="2400" dirty="0" smtClean="0">
                <a:solidFill>
                  <a:srgbClr val="0070C0"/>
                </a:solidFill>
              </a:rPr>
              <a:t>) </a:t>
            </a:r>
            <a:r>
              <a:rPr lang="en-US" sz="2400" dirty="0" smtClean="0"/>
              <a:t>lies in the unique sink.</a:t>
            </a:r>
            <a:endParaRPr lang="en-US" sz="2400" b="1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359450" y="3279044"/>
            <a:ext cx="803318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/>
              <a:t>Proof idea: </a:t>
            </a:r>
            <a:r>
              <a:rPr lang="en-US" sz="2400" dirty="0" smtClean="0"/>
              <a:t>We show that for every node in the unique sink there exists a unique certificate in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 </a:t>
            </a:r>
            <a:r>
              <a:rPr lang="en-US" sz="2400" dirty="0" smtClean="0"/>
              <a:t>(a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certifying walk</a:t>
            </a:r>
            <a:r>
              <a:rPr lang="en-US" sz="2400" dirty="0" smtClean="0"/>
              <a:t>).</a:t>
            </a:r>
          </a:p>
          <a:p>
            <a:pPr>
              <a:spcBef>
                <a:spcPct val="50000"/>
              </a:spcBef>
            </a:pPr>
            <a:r>
              <a:rPr lang="en-US" sz="2400" dirty="0" smtClean="0"/>
              <a:t>A </a:t>
            </a:r>
            <a:r>
              <a:rPr lang="en-US" sz="2400" dirty="0" smtClean="0"/>
              <a:t>modified graph search in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</a:t>
            </a:r>
            <a:r>
              <a:rPr lang="en-US" sz="2400" dirty="0" smtClean="0"/>
              <a:t> can be used to find a certifying walk for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en-US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v,S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  <a:r>
              <a:rPr lang="en-US" sz="2400" dirty="0" smtClean="0"/>
              <a:t>, if it exists.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Line 31"/>
          <p:cNvSpPr>
            <a:spLocks noChangeShapeType="1"/>
          </p:cNvSpPr>
          <p:nvPr/>
        </p:nvSpPr>
        <p:spPr bwMode="auto">
          <a:xfrm>
            <a:off x="1232452" y="2679590"/>
            <a:ext cx="65263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250824" y="6629400"/>
            <a:ext cx="6283325" cy="228600"/>
          </a:xfrm>
          <a:ln/>
        </p:spPr>
        <p:txBody>
          <a:bodyPr/>
          <a:lstStyle/>
          <a:p>
            <a:r>
              <a:rPr lang="de-DE" dirty="0" smtClean="0"/>
              <a:t>Bernard Chazelle and Wolfgang Mulzer – Data Structures on Event Graphs</a:t>
            </a:r>
            <a:endParaRPr lang="de-DE" dirty="0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946150"/>
            <a:ext cx="8642350" cy="428625"/>
          </a:xfrm>
        </p:spPr>
        <p:txBody>
          <a:bodyPr/>
          <a:lstStyle/>
          <a:p>
            <a:r>
              <a:rPr lang="en-US" dirty="0" smtClean="0"/>
              <a:t>Can the decorated graph be compressed?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38950" y="1733721"/>
            <a:ext cx="7563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Consider the case that </a:t>
            </a:r>
            <a:r>
              <a:rPr lang="en-US" sz="2400" dirty="0" smtClean="0">
                <a:solidFill>
                  <a:srgbClr val="0000FF"/>
                </a:solidFill>
              </a:rPr>
              <a:t>G</a:t>
            </a:r>
            <a:r>
              <a:rPr lang="en-US" sz="2400" dirty="0" smtClean="0"/>
              <a:t> is a path.</a:t>
            </a:r>
            <a:endParaRPr lang="en-US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296350" y="3429871"/>
            <a:ext cx="84557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 dirty="0" smtClean="0"/>
              <a:t>Theorem:</a:t>
            </a:r>
            <a:r>
              <a:rPr lang="en-US" sz="2400" dirty="0" smtClean="0"/>
              <a:t> If </a:t>
            </a:r>
            <a:r>
              <a:rPr lang="en-US" sz="2400" dirty="0" smtClean="0">
                <a:solidFill>
                  <a:srgbClr val="0000FF"/>
                </a:solidFill>
              </a:rPr>
              <a:t>G</a:t>
            </a:r>
            <a:r>
              <a:rPr lang="en-US" sz="2400" dirty="0" smtClean="0"/>
              <a:t> is a path, the successor problem can be solved in </a:t>
            </a:r>
            <a:r>
              <a:rPr lang="en-US" sz="2400" dirty="0" smtClean="0">
                <a:solidFill>
                  <a:srgbClr val="0000FF"/>
                </a:solidFill>
              </a:rPr>
              <a:t>O(1)</a:t>
            </a:r>
            <a:r>
              <a:rPr lang="en-US" sz="2400" dirty="0" smtClean="0"/>
              <a:t> time per operation with </a:t>
            </a:r>
            <a:r>
              <a:rPr lang="en-US" sz="2400" dirty="0" smtClean="0">
                <a:solidFill>
                  <a:srgbClr val="0000FF"/>
                </a:solidFill>
              </a:rPr>
              <a:t>O(n</a:t>
            </a:r>
            <a:r>
              <a:rPr lang="en-US" sz="2400" baseline="30000" dirty="0" smtClean="0">
                <a:solidFill>
                  <a:srgbClr val="0000FF"/>
                </a:solidFill>
              </a:rPr>
              <a:t>1+</a:t>
            </a:r>
            <a:r>
              <a:rPr lang="en-US" sz="2400" baseline="30000" dirty="0" smtClean="0">
                <a:solidFill>
                  <a:srgbClr val="0000FF"/>
                </a:solidFill>
                <a:sym typeface="Symbol"/>
              </a:rPr>
              <a:t></a:t>
            </a:r>
            <a:r>
              <a:rPr lang="en-US" sz="2400" dirty="0" smtClean="0">
                <a:solidFill>
                  <a:srgbClr val="0070C0"/>
                </a:solidFill>
              </a:rPr>
              <a:t>) </a:t>
            </a:r>
            <a:r>
              <a:rPr lang="en-US" sz="2400" dirty="0" smtClean="0"/>
              <a:t>space on a word RAM, where </a:t>
            </a:r>
            <a:r>
              <a:rPr lang="en-US" sz="2400" dirty="0" smtClean="0">
                <a:solidFill>
                  <a:srgbClr val="0000FF"/>
                </a:solidFill>
              </a:rPr>
              <a:t>n=|V|</a:t>
            </a:r>
            <a:r>
              <a:rPr lang="en-US" sz="2400" dirty="0" smtClean="0"/>
              <a:t>. </a:t>
            </a:r>
          </a:p>
        </p:txBody>
      </p:sp>
      <p:grpSp>
        <p:nvGrpSpPr>
          <p:cNvPr id="40" name="Group 6"/>
          <p:cNvGrpSpPr>
            <a:grpSpLocks/>
          </p:cNvGrpSpPr>
          <p:nvPr/>
        </p:nvGrpSpPr>
        <p:grpSpPr bwMode="auto">
          <a:xfrm>
            <a:off x="2805113" y="2461525"/>
            <a:ext cx="498475" cy="460375"/>
            <a:chOff x="267" y="1966"/>
            <a:chExt cx="314" cy="290"/>
          </a:xfrm>
        </p:grpSpPr>
        <p:sp>
          <p:nvSpPr>
            <p:cNvPr id="41" name="Oval 7"/>
            <p:cNvSpPr>
              <a:spLocks noChangeArrowheads="1"/>
            </p:cNvSpPr>
            <p:nvPr/>
          </p:nvSpPr>
          <p:spPr bwMode="auto">
            <a:xfrm>
              <a:off x="267" y="1966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Text Box 8"/>
            <p:cNvSpPr txBox="1">
              <a:spLocks noChangeArrowheads="1"/>
            </p:cNvSpPr>
            <p:nvPr/>
          </p:nvSpPr>
          <p:spPr bwMode="auto">
            <a:xfrm>
              <a:off x="291" y="1991"/>
              <a:ext cx="2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I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0</a:t>
              </a:r>
            </a:p>
          </p:txBody>
        </p:sp>
      </p:grpSp>
      <p:grpSp>
        <p:nvGrpSpPr>
          <p:cNvPr id="43" name="Group 9"/>
          <p:cNvGrpSpPr>
            <a:grpSpLocks/>
          </p:cNvGrpSpPr>
          <p:nvPr/>
        </p:nvGrpSpPr>
        <p:grpSpPr bwMode="auto">
          <a:xfrm>
            <a:off x="881063" y="2461525"/>
            <a:ext cx="498475" cy="460375"/>
            <a:chOff x="243" y="3055"/>
            <a:chExt cx="314" cy="290"/>
          </a:xfrm>
        </p:grpSpPr>
        <p:sp>
          <p:nvSpPr>
            <p:cNvPr id="44" name="Oval 10"/>
            <p:cNvSpPr>
              <a:spLocks noChangeArrowheads="1"/>
            </p:cNvSpPr>
            <p:nvPr/>
          </p:nvSpPr>
          <p:spPr bwMode="auto">
            <a:xfrm>
              <a:off x="243" y="3055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Text Box 11"/>
            <p:cNvSpPr txBox="1">
              <a:spLocks noChangeArrowheads="1"/>
            </p:cNvSpPr>
            <p:nvPr/>
          </p:nvSpPr>
          <p:spPr bwMode="auto">
            <a:xfrm>
              <a:off x="267" y="3079"/>
              <a:ext cx="2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I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7</a:t>
              </a:r>
            </a:p>
          </p:txBody>
        </p:sp>
      </p:grpSp>
      <p:grpSp>
        <p:nvGrpSpPr>
          <p:cNvPr id="46" name="Group 12"/>
          <p:cNvGrpSpPr>
            <a:grpSpLocks/>
          </p:cNvGrpSpPr>
          <p:nvPr/>
        </p:nvGrpSpPr>
        <p:grpSpPr bwMode="auto">
          <a:xfrm>
            <a:off x="4652963" y="2461525"/>
            <a:ext cx="614362" cy="460375"/>
            <a:chOff x="1670" y="2208"/>
            <a:chExt cx="387" cy="290"/>
          </a:xfrm>
        </p:grpSpPr>
        <p:sp>
          <p:nvSpPr>
            <p:cNvPr id="47" name="Oval 13"/>
            <p:cNvSpPr>
              <a:spLocks noChangeArrowheads="1"/>
            </p:cNvSpPr>
            <p:nvPr/>
          </p:nvSpPr>
          <p:spPr bwMode="auto">
            <a:xfrm>
              <a:off x="1670" y="2208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Text Box 14"/>
            <p:cNvSpPr txBox="1">
              <a:spLocks noChangeArrowheads="1"/>
            </p:cNvSpPr>
            <p:nvPr/>
          </p:nvSpPr>
          <p:spPr bwMode="auto">
            <a:xfrm>
              <a:off x="1670" y="2233"/>
              <a:ext cx="38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D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49" name="Group 15"/>
          <p:cNvGrpSpPr>
            <a:grpSpLocks/>
          </p:cNvGrpSpPr>
          <p:nvPr/>
        </p:nvGrpSpPr>
        <p:grpSpPr bwMode="auto">
          <a:xfrm>
            <a:off x="1785938" y="2461525"/>
            <a:ext cx="612775" cy="460375"/>
            <a:chOff x="340" y="2620"/>
            <a:chExt cx="386" cy="290"/>
          </a:xfrm>
        </p:grpSpPr>
        <p:sp>
          <p:nvSpPr>
            <p:cNvPr id="50" name="Oval 16"/>
            <p:cNvSpPr>
              <a:spLocks noChangeArrowheads="1"/>
            </p:cNvSpPr>
            <p:nvPr/>
          </p:nvSpPr>
          <p:spPr bwMode="auto">
            <a:xfrm>
              <a:off x="340" y="2620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Text Box 17"/>
            <p:cNvSpPr txBox="1">
              <a:spLocks noChangeArrowheads="1"/>
            </p:cNvSpPr>
            <p:nvPr/>
          </p:nvSpPr>
          <p:spPr bwMode="auto">
            <a:xfrm>
              <a:off x="340" y="2668"/>
              <a:ext cx="38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S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7</a:t>
              </a:r>
            </a:p>
          </p:txBody>
        </p:sp>
      </p:grpSp>
      <p:grpSp>
        <p:nvGrpSpPr>
          <p:cNvPr id="52" name="Group 18"/>
          <p:cNvGrpSpPr>
            <a:grpSpLocks/>
          </p:cNvGrpSpPr>
          <p:nvPr/>
        </p:nvGrpSpPr>
        <p:grpSpPr bwMode="auto">
          <a:xfrm>
            <a:off x="5673725" y="2461525"/>
            <a:ext cx="460375" cy="460375"/>
            <a:chOff x="1162" y="3394"/>
            <a:chExt cx="290" cy="290"/>
          </a:xfrm>
        </p:grpSpPr>
        <p:sp>
          <p:nvSpPr>
            <p:cNvPr id="53" name="Oval 19"/>
            <p:cNvSpPr>
              <a:spLocks noChangeArrowheads="1"/>
            </p:cNvSpPr>
            <p:nvPr/>
          </p:nvSpPr>
          <p:spPr bwMode="auto">
            <a:xfrm>
              <a:off x="1162" y="3394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Text Box 20"/>
            <p:cNvSpPr txBox="1">
              <a:spLocks noChangeArrowheads="1"/>
            </p:cNvSpPr>
            <p:nvPr/>
          </p:nvSpPr>
          <p:spPr bwMode="auto">
            <a:xfrm>
              <a:off x="1162" y="3418"/>
              <a:ext cx="2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I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9</a:t>
              </a:r>
            </a:p>
          </p:txBody>
        </p:sp>
      </p:grpSp>
      <p:grpSp>
        <p:nvGrpSpPr>
          <p:cNvPr id="55" name="Group 21"/>
          <p:cNvGrpSpPr>
            <a:grpSpLocks/>
          </p:cNvGrpSpPr>
          <p:nvPr/>
        </p:nvGrpSpPr>
        <p:grpSpPr bwMode="auto">
          <a:xfrm>
            <a:off x="3709988" y="2461525"/>
            <a:ext cx="534987" cy="460375"/>
            <a:chOff x="920" y="1894"/>
            <a:chExt cx="337" cy="290"/>
          </a:xfrm>
        </p:grpSpPr>
        <p:sp>
          <p:nvSpPr>
            <p:cNvPr id="56" name="Oval 22"/>
            <p:cNvSpPr>
              <a:spLocks noChangeArrowheads="1"/>
            </p:cNvSpPr>
            <p:nvPr/>
          </p:nvSpPr>
          <p:spPr bwMode="auto">
            <a:xfrm>
              <a:off x="945" y="1894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Text Box 23"/>
            <p:cNvSpPr txBox="1">
              <a:spLocks noChangeArrowheads="1"/>
            </p:cNvSpPr>
            <p:nvPr/>
          </p:nvSpPr>
          <p:spPr bwMode="auto">
            <a:xfrm>
              <a:off x="920" y="1918"/>
              <a:ext cx="33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S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58" name="Group 24"/>
          <p:cNvGrpSpPr>
            <a:grpSpLocks/>
          </p:cNvGrpSpPr>
          <p:nvPr/>
        </p:nvGrpSpPr>
        <p:grpSpPr bwMode="auto">
          <a:xfrm>
            <a:off x="7524750" y="2461525"/>
            <a:ext cx="460375" cy="460375"/>
            <a:chOff x="1162" y="2499"/>
            <a:chExt cx="290" cy="290"/>
          </a:xfrm>
        </p:grpSpPr>
        <p:sp>
          <p:nvSpPr>
            <p:cNvPr id="59" name="Oval 25"/>
            <p:cNvSpPr>
              <a:spLocks noChangeArrowheads="1"/>
            </p:cNvSpPr>
            <p:nvPr/>
          </p:nvSpPr>
          <p:spPr bwMode="auto">
            <a:xfrm>
              <a:off x="1162" y="2499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Text Box 26"/>
            <p:cNvSpPr txBox="1">
              <a:spLocks noChangeArrowheads="1"/>
            </p:cNvSpPr>
            <p:nvPr/>
          </p:nvSpPr>
          <p:spPr bwMode="auto">
            <a:xfrm>
              <a:off x="1162" y="2499"/>
              <a:ext cx="2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I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5</a:t>
              </a:r>
            </a:p>
          </p:txBody>
        </p:sp>
      </p:grpSp>
      <p:grpSp>
        <p:nvGrpSpPr>
          <p:cNvPr id="61" name="Group 27"/>
          <p:cNvGrpSpPr>
            <a:grpSpLocks/>
          </p:cNvGrpSpPr>
          <p:nvPr/>
        </p:nvGrpSpPr>
        <p:grpSpPr bwMode="auto">
          <a:xfrm>
            <a:off x="6540500" y="2461525"/>
            <a:ext cx="576263" cy="460375"/>
            <a:chOff x="1743" y="3079"/>
            <a:chExt cx="363" cy="290"/>
          </a:xfrm>
        </p:grpSpPr>
        <p:sp>
          <p:nvSpPr>
            <p:cNvPr id="62" name="Oval 28"/>
            <p:cNvSpPr>
              <a:spLocks noChangeArrowheads="1"/>
            </p:cNvSpPr>
            <p:nvPr/>
          </p:nvSpPr>
          <p:spPr bwMode="auto">
            <a:xfrm>
              <a:off x="1743" y="3079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Text Box 29"/>
            <p:cNvSpPr txBox="1">
              <a:spLocks noChangeArrowheads="1"/>
            </p:cNvSpPr>
            <p:nvPr/>
          </p:nvSpPr>
          <p:spPr bwMode="auto">
            <a:xfrm>
              <a:off x="1743" y="3104"/>
              <a:ext cx="36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D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9</a:t>
              </a: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250824" y="6629400"/>
            <a:ext cx="6283325" cy="228600"/>
          </a:xfrm>
          <a:ln/>
        </p:spPr>
        <p:txBody>
          <a:bodyPr/>
          <a:lstStyle/>
          <a:p>
            <a:r>
              <a:rPr lang="de-DE" dirty="0" smtClean="0"/>
              <a:t>Bernard Chazelle and Wolfgang Mulzer – Data Structures on Event Graphs</a:t>
            </a:r>
            <a:endParaRPr lang="de-DE" dirty="0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946150"/>
            <a:ext cx="8642350" cy="428625"/>
          </a:xfrm>
        </p:spPr>
        <p:txBody>
          <a:bodyPr/>
          <a:lstStyle/>
          <a:p>
            <a:r>
              <a:rPr lang="en-US" dirty="0" smtClean="0"/>
              <a:t>Can the decorated graph be compressed?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296350" y="3429871"/>
            <a:ext cx="84557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 dirty="0" smtClean="0"/>
              <a:t>Theorem:</a:t>
            </a:r>
            <a:r>
              <a:rPr lang="en-US" sz="2400" dirty="0" smtClean="0"/>
              <a:t> If </a:t>
            </a:r>
            <a:r>
              <a:rPr lang="en-US" sz="2400" dirty="0" smtClean="0">
                <a:solidFill>
                  <a:srgbClr val="0000FF"/>
                </a:solidFill>
              </a:rPr>
              <a:t>G</a:t>
            </a:r>
            <a:r>
              <a:rPr lang="en-US" sz="2400" dirty="0" smtClean="0"/>
              <a:t> is a path, the successor problem can be solved in </a:t>
            </a:r>
            <a:r>
              <a:rPr lang="en-US" sz="2400" dirty="0" smtClean="0">
                <a:solidFill>
                  <a:srgbClr val="0000FF"/>
                </a:solidFill>
              </a:rPr>
              <a:t>O(1)</a:t>
            </a:r>
            <a:r>
              <a:rPr lang="en-US" sz="2400" dirty="0" smtClean="0"/>
              <a:t> time per operation with </a:t>
            </a:r>
            <a:r>
              <a:rPr lang="en-US" sz="2400" dirty="0" smtClean="0">
                <a:solidFill>
                  <a:srgbClr val="0000FF"/>
                </a:solidFill>
              </a:rPr>
              <a:t>O(n</a:t>
            </a:r>
            <a:r>
              <a:rPr lang="en-US" sz="2400" baseline="30000" dirty="0" smtClean="0">
                <a:solidFill>
                  <a:srgbClr val="0000FF"/>
                </a:solidFill>
              </a:rPr>
              <a:t>1+</a:t>
            </a:r>
            <a:r>
              <a:rPr lang="en-US" sz="2400" baseline="30000" dirty="0" smtClean="0">
                <a:solidFill>
                  <a:srgbClr val="0000FF"/>
                </a:solidFill>
                <a:sym typeface="Symbol"/>
              </a:rPr>
              <a:t></a:t>
            </a:r>
            <a:r>
              <a:rPr lang="en-US" sz="2400" dirty="0" smtClean="0">
                <a:solidFill>
                  <a:srgbClr val="0070C0"/>
                </a:solidFill>
              </a:rPr>
              <a:t>) </a:t>
            </a:r>
            <a:r>
              <a:rPr lang="en-US" sz="2400" dirty="0" smtClean="0"/>
              <a:t>space on a word RAM, where </a:t>
            </a:r>
            <a:r>
              <a:rPr lang="en-US" sz="2400" dirty="0" smtClean="0">
                <a:solidFill>
                  <a:srgbClr val="0000FF"/>
                </a:solidFill>
              </a:rPr>
              <a:t>n=|V|</a:t>
            </a:r>
            <a:r>
              <a:rPr lang="en-US" sz="2400" dirty="0" smtClean="0"/>
              <a:t>. </a:t>
            </a:r>
          </a:p>
        </p:txBody>
      </p:sp>
      <p:grpSp>
        <p:nvGrpSpPr>
          <p:cNvPr id="52" name="Group 51"/>
          <p:cNvGrpSpPr/>
          <p:nvPr/>
        </p:nvGrpSpPr>
        <p:grpSpPr>
          <a:xfrm>
            <a:off x="881063" y="2461525"/>
            <a:ext cx="7104062" cy="460375"/>
            <a:chOff x="881063" y="2461525"/>
            <a:chExt cx="7104062" cy="460375"/>
          </a:xfrm>
        </p:grpSpPr>
        <p:sp>
          <p:nvSpPr>
            <p:cNvPr id="65" name="Line 31"/>
            <p:cNvSpPr>
              <a:spLocks noChangeShapeType="1"/>
            </p:cNvSpPr>
            <p:nvPr/>
          </p:nvSpPr>
          <p:spPr bwMode="auto">
            <a:xfrm>
              <a:off x="1173708" y="2688611"/>
              <a:ext cx="650315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grpSp>
          <p:nvGrpSpPr>
            <p:cNvPr id="2" name="Group 6"/>
            <p:cNvGrpSpPr>
              <a:grpSpLocks/>
            </p:cNvGrpSpPr>
            <p:nvPr/>
          </p:nvGrpSpPr>
          <p:grpSpPr bwMode="auto">
            <a:xfrm>
              <a:off x="2805113" y="2461525"/>
              <a:ext cx="498475" cy="460375"/>
              <a:chOff x="267" y="1966"/>
              <a:chExt cx="314" cy="290"/>
            </a:xfrm>
          </p:grpSpPr>
          <p:sp>
            <p:nvSpPr>
              <p:cNvPr id="41" name="Oval 7"/>
              <p:cNvSpPr>
                <a:spLocks noChangeArrowheads="1"/>
              </p:cNvSpPr>
              <p:nvPr/>
            </p:nvSpPr>
            <p:spPr bwMode="auto">
              <a:xfrm>
                <a:off x="267" y="1966"/>
                <a:ext cx="290" cy="290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Text Box 8"/>
              <p:cNvSpPr txBox="1">
                <a:spLocks noChangeArrowheads="1"/>
              </p:cNvSpPr>
              <p:nvPr/>
            </p:nvSpPr>
            <p:spPr bwMode="auto">
              <a:xfrm>
                <a:off x="291" y="1991"/>
                <a:ext cx="29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>
                    <a:solidFill>
                      <a:srgbClr val="FFFF00"/>
                    </a:solidFill>
                  </a:rPr>
                  <a:t>I</a:t>
                </a:r>
                <a:r>
                  <a:rPr lang="en-US" sz="1800">
                    <a:solidFill>
                      <a:schemeClr val="bg1"/>
                    </a:solidFill>
                  </a:rPr>
                  <a:t>x</a:t>
                </a:r>
                <a:r>
                  <a:rPr lang="en-US" sz="1800" baseline="-25000">
                    <a:solidFill>
                      <a:schemeClr val="bg1"/>
                    </a:solidFill>
                  </a:rPr>
                  <a:t>0</a:t>
                </a:r>
              </a:p>
            </p:txBody>
          </p:sp>
        </p:grpSp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881063" y="2461525"/>
              <a:ext cx="498475" cy="460375"/>
              <a:chOff x="243" y="3055"/>
              <a:chExt cx="314" cy="290"/>
            </a:xfrm>
          </p:grpSpPr>
          <p:sp>
            <p:nvSpPr>
              <p:cNvPr id="44" name="Oval 10"/>
              <p:cNvSpPr>
                <a:spLocks noChangeArrowheads="1"/>
              </p:cNvSpPr>
              <p:nvPr/>
            </p:nvSpPr>
            <p:spPr bwMode="auto">
              <a:xfrm>
                <a:off x="243" y="3055"/>
                <a:ext cx="290" cy="290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Text Box 11"/>
              <p:cNvSpPr txBox="1">
                <a:spLocks noChangeArrowheads="1"/>
              </p:cNvSpPr>
              <p:nvPr/>
            </p:nvSpPr>
            <p:spPr bwMode="auto">
              <a:xfrm>
                <a:off x="267" y="3079"/>
                <a:ext cx="29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>
                    <a:solidFill>
                      <a:srgbClr val="FFFF00"/>
                    </a:solidFill>
                  </a:rPr>
                  <a:t>I</a:t>
                </a:r>
                <a:r>
                  <a:rPr lang="en-US" sz="1800">
                    <a:solidFill>
                      <a:schemeClr val="bg1"/>
                    </a:solidFill>
                  </a:rPr>
                  <a:t>x</a:t>
                </a:r>
                <a:r>
                  <a:rPr lang="en-US" sz="1800" baseline="-25000">
                    <a:solidFill>
                      <a:schemeClr val="bg1"/>
                    </a:solidFill>
                  </a:rPr>
                  <a:t>7</a:t>
                </a:r>
              </a:p>
            </p:txBody>
          </p:sp>
        </p:grp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4652963" y="2461525"/>
              <a:ext cx="614362" cy="460375"/>
              <a:chOff x="1670" y="2208"/>
              <a:chExt cx="387" cy="290"/>
            </a:xfrm>
          </p:grpSpPr>
          <p:sp>
            <p:nvSpPr>
              <p:cNvPr id="47" name="Oval 13"/>
              <p:cNvSpPr>
                <a:spLocks noChangeArrowheads="1"/>
              </p:cNvSpPr>
              <p:nvPr/>
            </p:nvSpPr>
            <p:spPr bwMode="auto">
              <a:xfrm>
                <a:off x="1670" y="2208"/>
                <a:ext cx="290" cy="290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Text Box 14"/>
              <p:cNvSpPr txBox="1">
                <a:spLocks noChangeArrowheads="1"/>
              </p:cNvSpPr>
              <p:nvPr/>
            </p:nvSpPr>
            <p:spPr bwMode="auto">
              <a:xfrm>
                <a:off x="1670" y="2233"/>
                <a:ext cx="387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>
                    <a:solidFill>
                      <a:srgbClr val="FFFF00"/>
                    </a:solidFill>
                  </a:rPr>
                  <a:t>D</a:t>
                </a:r>
                <a:r>
                  <a:rPr lang="en-US" sz="1800">
                    <a:solidFill>
                      <a:schemeClr val="bg1"/>
                    </a:solidFill>
                  </a:rPr>
                  <a:t>x</a:t>
                </a:r>
                <a:r>
                  <a:rPr lang="en-US" sz="1800" baseline="-25000">
                    <a:solidFill>
                      <a:schemeClr val="bg1"/>
                    </a:solidFill>
                  </a:rPr>
                  <a:t>2</a:t>
                </a:r>
              </a:p>
            </p:txBody>
          </p:sp>
        </p:grpSp>
        <p:grpSp>
          <p:nvGrpSpPr>
            <p:cNvPr id="6" name="Group 15"/>
            <p:cNvGrpSpPr>
              <a:grpSpLocks/>
            </p:cNvGrpSpPr>
            <p:nvPr/>
          </p:nvGrpSpPr>
          <p:grpSpPr bwMode="auto">
            <a:xfrm>
              <a:off x="1785938" y="2461525"/>
              <a:ext cx="612775" cy="460375"/>
              <a:chOff x="340" y="2620"/>
              <a:chExt cx="386" cy="290"/>
            </a:xfrm>
          </p:grpSpPr>
          <p:sp>
            <p:nvSpPr>
              <p:cNvPr id="50" name="Oval 16"/>
              <p:cNvSpPr>
                <a:spLocks noChangeArrowheads="1"/>
              </p:cNvSpPr>
              <p:nvPr/>
            </p:nvSpPr>
            <p:spPr bwMode="auto">
              <a:xfrm>
                <a:off x="340" y="2620"/>
                <a:ext cx="290" cy="290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Text Box 17"/>
              <p:cNvSpPr txBox="1">
                <a:spLocks noChangeArrowheads="1"/>
              </p:cNvSpPr>
              <p:nvPr/>
            </p:nvSpPr>
            <p:spPr bwMode="auto">
              <a:xfrm>
                <a:off x="340" y="2668"/>
                <a:ext cx="38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>
                    <a:solidFill>
                      <a:srgbClr val="FFFF00"/>
                    </a:solidFill>
                  </a:rPr>
                  <a:t>S</a:t>
                </a:r>
                <a:r>
                  <a:rPr lang="en-US" sz="1800">
                    <a:solidFill>
                      <a:schemeClr val="bg1"/>
                    </a:solidFill>
                  </a:rPr>
                  <a:t>x</a:t>
                </a:r>
                <a:r>
                  <a:rPr lang="en-US" sz="1800" baseline="-25000">
                    <a:solidFill>
                      <a:schemeClr val="bg1"/>
                    </a:solidFill>
                  </a:rPr>
                  <a:t>7</a:t>
                </a:r>
              </a:p>
            </p:txBody>
          </p:sp>
        </p:grpSp>
        <p:grpSp>
          <p:nvGrpSpPr>
            <p:cNvPr id="7" name="Group 18"/>
            <p:cNvGrpSpPr>
              <a:grpSpLocks/>
            </p:cNvGrpSpPr>
            <p:nvPr/>
          </p:nvGrpSpPr>
          <p:grpSpPr bwMode="auto">
            <a:xfrm>
              <a:off x="5673725" y="2461525"/>
              <a:ext cx="460375" cy="460375"/>
              <a:chOff x="1162" y="3394"/>
              <a:chExt cx="290" cy="290"/>
            </a:xfrm>
          </p:grpSpPr>
          <p:sp>
            <p:nvSpPr>
              <p:cNvPr id="53" name="Oval 19"/>
              <p:cNvSpPr>
                <a:spLocks noChangeArrowheads="1"/>
              </p:cNvSpPr>
              <p:nvPr/>
            </p:nvSpPr>
            <p:spPr bwMode="auto">
              <a:xfrm>
                <a:off x="1162" y="3394"/>
                <a:ext cx="290" cy="290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Text Box 20"/>
              <p:cNvSpPr txBox="1">
                <a:spLocks noChangeArrowheads="1"/>
              </p:cNvSpPr>
              <p:nvPr/>
            </p:nvSpPr>
            <p:spPr bwMode="auto">
              <a:xfrm>
                <a:off x="1162" y="3418"/>
                <a:ext cx="29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>
                    <a:solidFill>
                      <a:srgbClr val="FFFF00"/>
                    </a:solidFill>
                  </a:rPr>
                  <a:t>I</a:t>
                </a:r>
                <a:r>
                  <a:rPr lang="en-US" sz="1800">
                    <a:solidFill>
                      <a:schemeClr val="bg1"/>
                    </a:solidFill>
                  </a:rPr>
                  <a:t>x</a:t>
                </a:r>
                <a:r>
                  <a:rPr lang="en-US" sz="1800" baseline="-25000">
                    <a:solidFill>
                      <a:schemeClr val="bg1"/>
                    </a:solidFill>
                  </a:rPr>
                  <a:t>9</a:t>
                </a:r>
              </a:p>
            </p:txBody>
          </p:sp>
        </p:grpSp>
        <p:grpSp>
          <p:nvGrpSpPr>
            <p:cNvPr id="8" name="Group 21"/>
            <p:cNvGrpSpPr>
              <a:grpSpLocks/>
            </p:cNvGrpSpPr>
            <p:nvPr/>
          </p:nvGrpSpPr>
          <p:grpSpPr bwMode="auto">
            <a:xfrm>
              <a:off x="3709988" y="2461525"/>
              <a:ext cx="534987" cy="460375"/>
              <a:chOff x="920" y="1894"/>
              <a:chExt cx="337" cy="290"/>
            </a:xfrm>
          </p:grpSpPr>
          <p:sp>
            <p:nvSpPr>
              <p:cNvPr id="56" name="Oval 22"/>
              <p:cNvSpPr>
                <a:spLocks noChangeArrowheads="1"/>
              </p:cNvSpPr>
              <p:nvPr/>
            </p:nvSpPr>
            <p:spPr bwMode="auto">
              <a:xfrm>
                <a:off x="945" y="1894"/>
                <a:ext cx="290" cy="290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Text Box 23"/>
              <p:cNvSpPr txBox="1">
                <a:spLocks noChangeArrowheads="1"/>
              </p:cNvSpPr>
              <p:nvPr/>
            </p:nvSpPr>
            <p:spPr bwMode="auto">
              <a:xfrm>
                <a:off x="920" y="1918"/>
                <a:ext cx="337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>
                    <a:solidFill>
                      <a:srgbClr val="FFFF00"/>
                    </a:solidFill>
                  </a:rPr>
                  <a:t>S</a:t>
                </a:r>
                <a:r>
                  <a:rPr lang="en-US" sz="1800">
                    <a:solidFill>
                      <a:schemeClr val="bg1"/>
                    </a:solidFill>
                  </a:rPr>
                  <a:t>x</a:t>
                </a:r>
                <a:r>
                  <a:rPr lang="en-US" sz="1800" baseline="-25000">
                    <a:solidFill>
                      <a:schemeClr val="bg1"/>
                    </a:solidFill>
                  </a:rPr>
                  <a:t>2</a:t>
                </a:r>
              </a:p>
            </p:txBody>
          </p:sp>
        </p:grpSp>
        <p:grpSp>
          <p:nvGrpSpPr>
            <p:cNvPr id="9" name="Group 24"/>
            <p:cNvGrpSpPr>
              <a:grpSpLocks/>
            </p:cNvGrpSpPr>
            <p:nvPr/>
          </p:nvGrpSpPr>
          <p:grpSpPr bwMode="auto">
            <a:xfrm>
              <a:off x="7524750" y="2461525"/>
              <a:ext cx="460375" cy="460375"/>
              <a:chOff x="1162" y="2499"/>
              <a:chExt cx="290" cy="290"/>
            </a:xfrm>
          </p:grpSpPr>
          <p:sp>
            <p:nvSpPr>
              <p:cNvPr id="59" name="Oval 25"/>
              <p:cNvSpPr>
                <a:spLocks noChangeArrowheads="1"/>
              </p:cNvSpPr>
              <p:nvPr/>
            </p:nvSpPr>
            <p:spPr bwMode="auto">
              <a:xfrm>
                <a:off x="1162" y="2499"/>
                <a:ext cx="290" cy="290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Text Box 26"/>
              <p:cNvSpPr txBox="1">
                <a:spLocks noChangeArrowheads="1"/>
              </p:cNvSpPr>
              <p:nvPr/>
            </p:nvSpPr>
            <p:spPr bwMode="auto">
              <a:xfrm>
                <a:off x="1162" y="2499"/>
                <a:ext cx="29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>
                    <a:solidFill>
                      <a:srgbClr val="FFFF00"/>
                    </a:solidFill>
                  </a:rPr>
                  <a:t>I</a:t>
                </a:r>
                <a:r>
                  <a:rPr lang="en-US" sz="1800">
                    <a:solidFill>
                      <a:schemeClr val="bg1"/>
                    </a:solidFill>
                  </a:rPr>
                  <a:t>x</a:t>
                </a:r>
                <a:r>
                  <a:rPr lang="en-US" sz="1800" baseline="-25000">
                    <a:solidFill>
                      <a:schemeClr val="bg1"/>
                    </a:solidFill>
                  </a:rPr>
                  <a:t>5</a:t>
                </a:r>
              </a:p>
            </p:txBody>
          </p:sp>
        </p:grpSp>
        <p:grpSp>
          <p:nvGrpSpPr>
            <p:cNvPr id="10" name="Group 27"/>
            <p:cNvGrpSpPr>
              <a:grpSpLocks/>
            </p:cNvGrpSpPr>
            <p:nvPr/>
          </p:nvGrpSpPr>
          <p:grpSpPr bwMode="auto">
            <a:xfrm>
              <a:off x="6540500" y="2461525"/>
              <a:ext cx="576263" cy="460375"/>
              <a:chOff x="1743" y="3079"/>
              <a:chExt cx="363" cy="290"/>
            </a:xfrm>
          </p:grpSpPr>
          <p:sp>
            <p:nvSpPr>
              <p:cNvPr id="62" name="Oval 28"/>
              <p:cNvSpPr>
                <a:spLocks noChangeArrowheads="1"/>
              </p:cNvSpPr>
              <p:nvPr/>
            </p:nvSpPr>
            <p:spPr bwMode="auto">
              <a:xfrm>
                <a:off x="1743" y="3079"/>
                <a:ext cx="290" cy="290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Text Box 29"/>
              <p:cNvSpPr txBox="1">
                <a:spLocks noChangeArrowheads="1"/>
              </p:cNvSpPr>
              <p:nvPr/>
            </p:nvSpPr>
            <p:spPr bwMode="auto">
              <a:xfrm>
                <a:off x="1743" y="3104"/>
                <a:ext cx="363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>
                    <a:solidFill>
                      <a:srgbClr val="FFFF00"/>
                    </a:solidFill>
                  </a:rPr>
                  <a:t>D</a:t>
                </a:r>
                <a:r>
                  <a:rPr lang="en-US" sz="1800">
                    <a:solidFill>
                      <a:schemeClr val="bg1"/>
                    </a:solidFill>
                  </a:rPr>
                  <a:t>x</a:t>
                </a:r>
                <a:r>
                  <a:rPr lang="en-US" sz="1800" baseline="-25000">
                    <a:solidFill>
                      <a:schemeClr val="bg1"/>
                    </a:solidFill>
                  </a:rPr>
                  <a:t>9</a:t>
                </a:r>
              </a:p>
            </p:txBody>
          </p: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5.82794E-7 L -2.22222E-6 -0.15495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007 -0.03839 L -0.01007 -0.19496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Line 31"/>
          <p:cNvSpPr>
            <a:spLocks noChangeShapeType="1"/>
          </p:cNvSpPr>
          <p:nvPr/>
        </p:nvSpPr>
        <p:spPr bwMode="auto">
          <a:xfrm>
            <a:off x="1173708" y="1614678"/>
            <a:ext cx="650315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250824" y="6629400"/>
            <a:ext cx="6283325" cy="228600"/>
          </a:xfrm>
          <a:ln/>
        </p:spPr>
        <p:txBody>
          <a:bodyPr/>
          <a:lstStyle/>
          <a:p>
            <a:r>
              <a:rPr lang="de-DE" dirty="0" smtClean="0"/>
              <a:t>Bernard Chazelle and Wolfgang Mulzer – Data Structures on Event Graphs</a:t>
            </a:r>
            <a:endParaRPr lang="de-DE" dirty="0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946150"/>
            <a:ext cx="8642350" cy="428625"/>
          </a:xfrm>
        </p:spPr>
        <p:txBody>
          <a:bodyPr/>
          <a:lstStyle/>
          <a:p>
            <a:r>
              <a:rPr lang="en-US" dirty="0" smtClean="0"/>
              <a:t>Can the decorated graph be compressed?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201350" y="2087996"/>
            <a:ext cx="84557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 dirty="0" smtClean="0"/>
              <a:t>Theorem:</a:t>
            </a:r>
            <a:r>
              <a:rPr lang="en-US" sz="2400" dirty="0" smtClean="0"/>
              <a:t> If </a:t>
            </a:r>
            <a:r>
              <a:rPr lang="en-US" sz="2400" dirty="0" smtClean="0">
                <a:solidFill>
                  <a:srgbClr val="0000FF"/>
                </a:solidFill>
              </a:rPr>
              <a:t>G</a:t>
            </a:r>
            <a:r>
              <a:rPr lang="en-US" sz="2400" dirty="0" smtClean="0"/>
              <a:t> is a path, the successor problem can be solved in </a:t>
            </a:r>
            <a:r>
              <a:rPr lang="en-US" sz="2400" dirty="0" smtClean="0">
                <a:solidFill>
                  <a:srgbClr val="0000FF"/>
                </a:solidFill>
              </a:rPr>
              <a:t>O(1)</a:t>
            </a:r>
            <a:r>
              <a:rPr lang="en-US" sz="2400" dirty="0" smtClean="0"/>
              <a:t> time per operation with </a:t>
            </a:r>
            <a:r>
              <a:rPr lang="en-US" sz="2400" dirty="0" smtClean="0">
                <a:solidFill>
                  <a:srgbClr val="0000FF"/>
                </a:solidFill>
              </a:rPr>
              <a:t>O(n</a:t>
            </a:r>
            <a:r>
              <a:rPr lang="en-US" sz="2400" baseline="30000" dirty="0" smtClean="0">
                <a:solidFill>
                  <a:srgbClr val="0000FF"/>
                </a:solidFill>
              </a:rPr>
              <a:t>1+</a:t>
            </a:r>
            <a:r>
              <a:rPr lang="en-US" sz="2400" baseline="30000" dirty="0" smtClean="0">
                <a:solidFill>
                  <a:srgbClr val="0000FF"/>
                </a:solidFill>
                <a:sym typeface="Symbol"/>
              </a:rPr>
              <a:t></a:t>
            </a:r>
            <a:r>
              <a:rPr lang="en-US" sz="2400" dirty="0" smtClean="0">
                <a:solidFill>
                  <a:srgbClr val="0070C0"/>
                </a:solidFill>
              </a:rPr>
              <a:t>) </a:t>
            </a:r>
            <a:r>
              <a:rPr lang="en-US" sz="2400" dirty="0" smtClean="0"/>
              <a:t>space on a word RAM, where </a:t>
            </a:r>
            <a:r>
              <a:rPr lang="en-US" sz="2400" dirty="0" smtClean="0">
                <a:solidFill>
                  <a:srgbClr val="0000FF"/>
                </a:solidFill>
              </a:rPr>
              <a:t>n=|V|</a:t>
            </a:r>
            <a:r>
              <a:rPr lang="en-US" sz="2400" dirty="0" smtClean="0"/>
              <a:t>. </a:t>
            </a:r>
          </a:p>
        </p:txBody>
      </p:sp>
      <p:grpSp>
        <p:nvGrpSpPr>
          <p:cNvPr id="2" name="Group 51"/>
          <p:cNvGrpSpPr/>
          <p:nvPr/>
        </p:nvGrpSpPr>
        <p:grpSpPr>
          <a:xfrm>
            <a:off x="869188" y="1392775"/>
            <a:ext cx="7104062" cy="460375"/>
            <a:chOff x="881063" y="2461525"/>
            <a:chExt cx="7104062" cy="460375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2805113" y="2461525"/>
              <a:ext cx="498475" cy="460375"/>
              <a:chOff x="267" y="1966"/>
              <a:chExt cx="314" cy="290"/>
            </a:xfrm>
          </p:grpSpPr>
          <p:sp>
            <p:nvSpPr>
              <p:cNvPr id="41" name="Oval 7"/>
              <p:cNvSpPr>
                <a:spLocks noChangeArrowheads="1"/>
              </p:cNvSpPr>
              <p:nvPr/>
            </p:nvSpPr>
            <p:spPr bwMode="auto">
              <a:xfrm>
                <a:off x="267" y="1966"/>
                <a:ext cx="290" cy="290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Text Box 8"/>
              <p:cNvSpPr txBox="1">
                <a:spLocks noChangeArrowheads="1"/>
              </p:cNvSpPr>
              <p:nvPr/>
            </p:nvSpPr>
            <p:spPr bwMode="auto">
              <a:xfrm>
                <a:off x="291" y="1991"/>
                <a:ext cx="29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 dirty="0">
                    <a:solidFill>
                      <a:srgbClr val="FFFF00"/>
                    </a:solidFill>
                  </a:rPr>
                  <a:t>I</a:t>
                </a:r>
                <a:r>
                  <a:rPr lang="en-US" sz="1800" dirty="0">
                    <a:solidFill>
                      <a:schemeClr val="bg1"/>
                    </a:solidFill>
                  </a:rPr>
                  <a:t>x</a:t>
                </a:r>
                <a:r>
                  <a:rPr lang="en-US" sz="1800" baseline="-25000" dirty="0">
                    <a:solidFill>
                      <a:schemeClr val="bg1"/>
                    </a:solidFill>
                  </a:rPr>
                  <a:t>0</a:t>
                </a:r>
              </a:p>
            </p:txBody>
          </p:sp>
        </p:grpSp>
        <p:grpSp>
          <p:nvGrpSpPr>
            <p:cNvPr id="5" name="Group 9"/>
            <p:cNvGrpSpPr>
              <a:grpSpLocks/>
            </p:cNvGrpSpPr>
            <p:nvPr/>
          </p:nvGrpSpPr>
          <p:grpSpPr bwMode="auto">
            <a:xfrm>
              <a:off x="881063" y="2461525"/>
              <a:ext cx="498475" cy="460375"/>
              <a:chOff x="243" y="3055"/>
              <a:chExt cx="314" cy="290"/>
            </a:xfrm>
          </p:grpSpPr>
          <p:sp>
            <p:nvSpPr>
              <p:cNvPr id="44" name="Oval 10"/>
              <p:cNvSpPr>
                <a:spLocks noChangeArrowheads="1"/>
              </p:cNvSpPr>
              <p:nvPr/>
            </p:nvSpPr>
            <p:spPr bwMode="auto">
              <a:xfrm>
                <a:off x="243" y="3055"/>
                <a:ext cx="290" cy="290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Text Box 11"/>
              <p:cNvSpPr txBox="1">
                <a:spLocks noChangeArrowheads="1"/>
              </p:cNvSpPr>
              <p:nvPr/>
            </p:nvSpPr>
            <p:spPr bwMode="auto">
              <a:xfrm>
                <a:off x="267" y="3079"/>
                <a:ext cx="29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>
                    <a:solidFill>
                      <a:srgbClr val="FFFF00"/>
                    </a:solidFill>
                  </a:rPr>
                  <a:t>I</a:t>
                </a:r>
                <a:r>
                  <a:rPr lang="en-US" sz="1800">
                    <a:solidFill>
                      <a:schemeClr val="bg1"/>
                    </a:solidFill>
                  </a:rPr>
                  <a:t>x</a:t>
                </a:r>
                <a:r>
                  <a:rPr lang="en-US" sz="1800" baseline="-25000">
                    <a:solidFill>
                      <a:schemeClr val="bg1"/>
                    </a:solidFill>
                  </a:rPr>
                  <a:t>7</a:t>
                </a:r>
              </a:p>
            </p:txBody>
          </p:sp>
        </p:grpSp>
        <p:grpSp>
          <p:nvGrpSpPr>
            <p:cNvPr id="6" name="Group 12"/>
            <p:cNvGrpSpPr>
              <a:grpSpLocks/>
            </p:cNvGrpSpPr>
            <p:nvPr/>
          </p:nvGrpSpPr>
          <p:grpSpPr bwMode="auto">
            <a:xfrm>
              <a:off x="4652963" y="2461525"/>
              <a:ext cx="614362" cy="460375"/>
              <a:chOff x="1670" y="2208"/>
              <a:chExt cx="387" cy="290"/>
            </a:xfrm>
          </p:grpSpPr>
          <p:sp>
            <p:nvSpPr>
              <p:cNvPr id="47" name="Oval 13"/>
              <p:cNvSpPr>
                <a:spLocks noChangeArrowheads="1"/>
              </p:cNvSpPr>
              <p:nvPr/>
            </p:nvSpPr>
            <p:spPr bwMode="auto">
              <a:xfrm>
                <a:off x="1670" y="2208"/>
                <a:ext cx="290" cy="290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Text Box 14"/>
              <p:cNvSpPr txBox="1">
                <a:spLocks noChangeArrowheads="1"/>
              </p:cNvSpPr>
              <p:nvPr/>
            </p:nvSpPr>
            <p:spPr bwMode="auto">
              <a:xfrm>
                <a:off x="1670" y="2233"/>
                <a:ext cx="387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>
                    <a:solidFill>
                      <a:srgbClr val="FFFF00"/>
                    </a:solidFill>
                  </a:rPr>
                  <a:t>D</a:t>
                </a:r>
                <a:r>
                  <a:rPr lang="en-US" sz="1800">
                    <a:solidFill>
                      <a:schemeClr val="bg1"/>
                    </a:solidFill>
                  </a:rPr>
                  <a:t>x</a:t>
                </a:r>
                <a:r>
                  <a:rPr lang="en-US" sz="1800" baseline="-25000">
                    <a:solidFill>
                      <a:schemeClr val="bg1"/>
                    </a:solidFill>
                  </a:rPr>
                  <a:t>2</a:t>
                </a:r>
              </a:p>
            </p:txBody>
          </p:sp>
        </p:grpSp>
        <p:grpSp>
          <p:nvGrpSpPr>
            <p:cNvPr id="7" name="Group 15"/>
            <p:cNvGrpSpPr>
              <a:grpSpLocks/>
            </p:cNvGrpSpPr>
            <p:nvPr/>
          </p:nvGrpSpPr>
          <p:grpSpPr bwMode="auto">
            <a:xfrm>
              <a:off x="1785938" y="2461525"/>
              <a:ext cx="612775" cy="460375"/>
              <a:chOff x="340" y="2620"/>
              <a:chExt cx="386" cy="290"/>
            </a:xfrm>
          </p:grpSpPr>
          <p:sp>
            <p:nvSpPr>
              <p:cNvPr id="50" name="Oval 16"/>
              <p:cNvSpPr>
                <a:spLocks noChangeArrowheads="1"/>
              </p:cNvSpPr>
              <p:nvPr/>
            </p:nvSpPr>
            <p:spPr bwMode="auto">
              <a:xfrm>
                <a:off x="340" y="2620"/>
                <a:ext cx="290" cy="290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Text Box 17"/>
              <p:cNvSpPr txBox="1">
                <a:spLocks noChangeArrowheads="1"/>
              </p:cNvSpPr>
              <p:nvPr/>
            </p:nvSpPr>
            <p:spPr bwMode="auto">
              <a:xfrm>
                <a:off x="340" y="2668"/>
                <a:ext cx="38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>
                    <a:solidFill>
                      <a:srgbClr val="FFFF00"/>
                    </a:solidFill>
                  </a:rPr>
                  <a:t>S</a:t>
                </a:r>
                <a:r>
                  <a:rPr lang="en-US" sz="1800">
                    <a:solidFill>
                      <a:schemeClr val="bg1"/>
                    </a:solidFill>
                  </a:rPr>
                  <a:t>x</a:t>
                </a:r>
                <a:r>
                  <a:rPr lang="en-US" sz="1800" baseline="-25000">
                    <a:solidFill>
                      <a:schemeClr val="bg1"/>
                    </a:solidFill>
                  </a:rPr>
                  <a:t>7</a:t>
                </a:r>
              </a:p>
            </p:txBody>
          </p:sp>
        </p:grpSp>
        <p:grpSp>
          <p:nvGrpSpPr>
            <p:cNvPr id="8" name="Group 18"/>
            <p:cNvGrpSpPr>
              <a:grpSpLocks/>
            </p:cNvGrpSpPr>
            <p:nvPr/>
          </p:nvGrpSpPr>
          <p:grpSpPr bwMode="auto">
            <a:xfrm>
              <a:off x="5673725" y="2461525"/>
              <a:ext cx="460375" cy="460375"/>
              <a:chOff x="1162" y="3394"/>
              <a:chExt cx="290" cy="290"/>
            </a:xfrm>
          </p:grpSpPr>
          <p:sp>
            <p:nvSpPr>
              <p:cNvPr id="53" name="Oval 19"/>
              <p:cNvSpPr>
                <a:spLocks noChangeArrowheads="1"/>
              </p:cNvSpPr>
              <p:nvPr/>
            </p:nvSpPr>
            <p:spPr bwMode="auto">
              <a:xfrm>
                <a:off x="1162" y="3394"/>
                <a:ext cx="290" cy="290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Text Box 20"/>
              <p:cNvSpPr txBox="1">
                <a:spLocks noChangeArrowheads="1"/>
              </p:cNvSpPr>
              <p:nvPr/>
            </p:nvSpPr>
            <p:spPr bwMode="auto">
              <a:xfrm>
                <a:off x="1162" y="3418"/>
                <a:ext cx="29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>
                    <a:solidFill>
                      <a:srgbClr val="FFFF00"/>
                    </a:solidFill>
                  </a:rPr>
                  <a:t>I</a:t>
                </a:r>
                <a:r>
                  <a:rPr lang="en-US" sz="1800">
                    <a:solidFill>
                      <a:schemeClr val="bg1"/>
                    </a:solidFill>
                  </a:rPr>
                  <a:t>x</a:t>
                </a:r>
                <a:r>
                  <a:rPr lang="en-US" sz="1800" baseline="-25000">
                    <a:solidFill>
                      <a:schemeClr val="bg1"/>
                    </a:solidFill>
                  </a:rPr>
                  <a:t>9</a:t>
                </a:r>
              </a:p>
            </p:txBody>
          </p:sp>
        </p:grpSp>
        <p:grpSp>
          <p:nvGrpSpPr>
            <p:cNvPr id="9" name="Group 21"/>
            <p:cNvGrpSpPr>
              <a:grpSpLocks/>
            </p:cNvGrpSpPr>
            <p:nvPr/>
          </p:nvGrpSpPr>
          <p:grpSpPr bwMode="auto">
            <a:xfrm>
              <a:off x="3709988" y="2461525"/>
              <a:ext cx="534987" cy="460375"/>
              <a:chOff x="920" y="1894"/>
              <a:chExt cx="337" cy="290"/>
            </a:xfrm>
          </p:grpSpPr>
          <p:sp>
            <p:nvSpPr>
              <p:cNvPr id="56" name="Oval 22"/>
              <p:cNvSpPr>
                <a:spLocks noChangeArrowheads="1"/>
              </p:cNvSpPr>
              <p:nvPr/>
            </p:nvSpPr>
            <p:spPr bwMode="auto">
              <a:xfrm>
                <a:off x="945" y="1894"/>
                <a:ext cx="290" cy="290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Text Box 23"/>
              <p:cNvSpPr txBox="1">
                <a:spLocks noChangeArrowheads="1"/>
              </p:cNvSpPr>
              <p:nvPr/>
            </p:nvSpPr>
            <p:spPr bwMode="auto">
              <a:xfrm>
                <a:off x="920" y="1918"/>
                <a:ext cx="337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 dirty="0">
                    <a:solidFill>
                      <a:srgbClr val="FFFF00"/>
                    </a:solidFill>
                  </a:rPr>
                  <a:t>S</a:t>
                </a:r>
                <a:r>
                  <a:rPr lang="en-US" sz="1800" dirty="0">
                    <a:solidFill>
                      <a:schemeClr val="bg1"/>
                    </a:solidFill>
                  </a:rPr>
                  <a:t>x</a:t>
                </a:r>
                <a:r>
                  <a:rPr lang="en-US" sz="1800" baseline="-25000" dirty="0">
                    <a:solidFill>
                      <a:schemeClr val="bg1"/>
                    </a:solidFill>
                  </a:rPr>
                  <a:t>2</a:t>
                </a:r>
              </a:p>
            </p:txBody>
          </p:sp>
        </p:grpSp>
        <p:grpSp>
          <p:nvGrpSpPr>
            <p:cNvPr id="10" name="Group 24"/>
            <p:cNvGrpSpPr>
              <a:grpSpLocks/>
            </p:cNvGrpSpPr>
            <p:nvPr/>
          </p:nvGrpSpPr>
          <p:grpSpPr bwMode="auto">
            <a:xfrm>
              <a:off x="7524750" y="2461525"/>
              <a:ext cx="460375" cy="460375"/>
              <a:chOff x="1162" y="2499"/>
              <a:chExt cx="290" cy="290"/>
            </a:xfrm>
          </p:grpSpPr>
          <p:sp>
            <p:nvSpPr>
              <p:cNvPr id="59" name="Oval 25"/>
              <p:cNvSpPr>
                <a:spLocks noChangeArrowheads="1"/>
              </p:cNvSpPr>
              <p:nvPr/>
            </p:nvSpPr>
            <p:spPr bwMode="auto">
              <a:xfrm>
                <a:off x="1162" y="2499"/>
                <a:ext cx="290" cy="290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Text Box 26"/>
              <p:cNvSpPr txBox="1">
                <a:spLocks noChangeArrowheads="1"/>
              </p:cNvSpPr>
              <p:nvPr/>
            </p:nvSpPr>
            <p:spPr bwMode="auto">
              <a:xfrm>
                <a:off x="1162" y="2499"/>
                <a:ext cx="290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>
                    <a:solidFill>
                      <a:srgbClr val="FFFF00"/>
                    </a:solidFill>
                  </a:rPr>
                  <a:t>I</a:t>
                </a:r>
                <a:r>
                  <a:rPr lang="en-US" sz="1800">
                    <a:solidFill>
                      <a:schemeClr val="bg1"/>
                    </a:solidFill>
                  </a:rPr>
                  <a:t>x</a:t>
                </a:r>
                <a:r>
                  <a:rPr lang="en-US" sz="1800" baseline="-25000">
                    <a:solidFill>
                      <a:schemeClr val="bg1"/>
                    </a:solidFill>
                  </a:rPr>
                  <a:t>5</a:t>
                </a:r>
              </a:p>
            </p:txBody>
          </p:sp>
        </p:grpSp>
        <p:grpSp>
          <p:nvGrpSpPr>
            <p:cNvPr id="11" name="Group 27"/>
            <p:cNvGrpSpPr>
              <a:grpSpLocks/>
            </p:cNvGrpSpPr>
            <p:nvPr/>
          </p:nvGrpSpPr>
          <p:grpSpPr bwMode="auto">
            <a:xfrm>
              <a:off x="6540500" y="2461525"/>
              <a:ext cx="576263" cy="460375"/>
              <a:chOff x="1743" y="3079"/>
              <a:chExt cx="363" cy="290"/>
            </a:xfrm>
          </p:grpSpPr>
          <p:sp>
            <p:nvSpPr>
              <p:cNvPr id="62" name="Oval 28"/>
              <p:cNvSpPr>
                <a:spLocks noChangeArrowheads="1"/>
              </p:cNvSpPr>
              <p:nvPr/>
            </p:nvSpPr>
            <p:spPr bwMode="auto">
              <a:xfrm>
                <a:off x="1743" y="3079"/>
                <a:ext cx="290" cy="290"/>
              </a:xfrm>
              <a:prstGeom prst="ellipse">
                <a:avLst/>
              </a:prstGeom>
              <a:solidFill>
                <a:srgbClr val="80008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Text Box 29"/>
              <p:cNvSpPr txBox="1">
                <a:spLocks noChangeArrowheads="1"/>
              </p:cNvSpPr>
              <p:nvPr/>
            </p:nvSpPr>
            <p:spPr bwMode="auto">
              <a:xfrm>
                <a:off x="1743" y="3104"/>
                <a:ext cx="363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800">
                    <a:solidFill>
                      <a:srgbClr val="FFFF00"/>
                    </a:solidFill>
                  </a:rPr>
                  <a:t>D</a:t>
                </a:r>
                <a:r>
                  <a:rPr lang="en-US" sz="1800">
                    <a:solidFill>
                      <a:schemeClr val="bg1"/>
                    </a:solidFill>
                  </a:rPr>
                  <a:t>x</a:t>
                </a:r>
                <a:r>
                  <a:rPr lang="en-US" sz="1800" baseline="-25000">
                    <a:solidFill>
                      <a:schemeClr val="bg1"/>
                    </a:solidFill>
                  </a:rPr>
                  <a:t>9</a:t>
                </a:r>
              </a:p>
            </p:txBody>
          </p:sp>
        </p:grpSp>
      </p:grpSp>
      <p:sp>
        <p:nvSpPr>
          <p:cNvPr id="52" name="TextBox 51"/>
          <p:cNvSpPr txBox="1"/>
          <p:nvPr/>
        </p:nvSpPr>
        <p:spPr>
          <a:xfrm>
            <a:off x="201350" y="3344771"/>
            <a:ext cx="84557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 dirty="0" smtClean="0"/>
              <a:t>Proof:  </a:t>
            </a:r>
            <a:r>
              <a:rPr lang="en-US" sz="2400" dirty="0" smtClean="0"/>
              <a:t>Maintain </a:t>
            </a:r>
            <a:r>
              <a:rPr lang="en-US" sz="2400" dirty="0" smtClean="0">
                <a:solidFill>
                  <a:srgbClr val="0000FF"/>
                </a:solidFill>
              </a:rPr>
              <a:t>S</a:t>
            </a:r>
            <a:r>
              <a:rPr lang="en-US" sz="2400" dirty="0" smtClean="0"/>
              <a:t> in a doubly linked list.</a:t>
            </a:r>
            <a:br>
              <a:rPr lang="en-US" sz="2400" dirty="0" smtClean="0"/>
            </a:br>
            <a:r>
              <a:rPr lang="en-US" sz="2400" dirty="0" smtClean="0"/>
              <a:t>         Each node in </a:t>
            </a:r>
            <a:r>
              <a:rPr lang="en-US" sz="2400" dirty="0" smtClean="0">
                <a:solidFill>
                  <a:srgbClr val="0000FF"/>
                </a:solidFill>
              </a:rPr>
              <a:t>G</a:t>
            </a:r>
            <a:r>
              <a:rPr lang="en-US" sz="2400" dirty="0" smtClean="0"/>
              <a:t> has a pointer to its predecessor or                      </a:t>
            </a:r>
            <a:br>
              <a:rPr lang="en-US" sz="2400" dirty="0" smtClean="0"/>
            </a:br>
            <a:r>
              <a:rPr lang="en-US" sz="2400" dirty="0" smtClean="0"/>
              <a:t>                  successor in </a:t>
            </a:r>
            <a:r>
              <a:rPr lang="en-US" sz="2400" dirty="0" smtClean="0">
                <a:solidFill>
                  <a:srgbClr val="0000FF"/>
                </a:solidFill>
              </a:rPr>
              <a:t>S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r>
              <a:rPr lang="en-US" sz="2400" dirty="0" smtClean="0"/>
              <a:t>         Use this pointer to answer the queries.</a:t>
            </a:r>
            <a:br>
              <a:rPr lang="en-US" sz="2400" dirty="0" smtClean="0"/>
            </a:br>
            <a:r>
              <a:rPr lang="en-US" sz="2400" dirty="0" smtClean="0"/>
              <a:t>         Need only maintain those pointers that will be </a:t>
            </a:r>
            <a:br>
              <a:rPr lang="en-US" sz="2400" dirty="0" smtClean="0"/>
            </a:br>
            <a:r>
              <a:rPr lang="en-US" sz="2400" dirty="0" smtClean="0"/>
              <a:t>                  relevant next.</a:t>
            </a:r>
            <a:br>
              <a:rPr lang="en-US" sz="2400" dirty="0" smtClean="0"/>
            </a:br>
            <a:r>
              <a:rPr lang="en-US" sz="2400" dirty="0" smtClean="0"/>
              <a:t>         Use lookup-table.      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Line 31"/>
          <p:cNvSpPr>
            <a:spLocks noChangeShapeType="1"/>
          </p:cNvSpPr>
          <p:nvPr/>
        </p:nvSpPr>
        <p:spPr bwMode="auto">
          <a:xfrm>
            <a:off x="1173708" y="5804080"/>
            <a:ext cx="650315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250824" y="6629400"/>
            <a:ext cx="6283325" cy="228600"/>
          </a:xfrm>
          <a:ln/>
        </p:spPr>
        <p:txBody>
          <a:bodyPr/>
          <a:lstStyle/>
          <a:p>
            <a:r>
              <a:rPr lang="de-DE" dirty="0" smtClean="0"/>
              <a:t>Bernard Chazelle and Wolfgang Mulzer – Data Structures on Event Graphs</a:t>
            </a:r>
            <a:endParaRPr lang="de-DE" dirty="0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946150"/>
            <a:ext cx="8642350" cy="428625"/>
          </a:xfrm>
        </p:spPr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pSp>
        <p:nvGrpSpPr>
          <p:cNvPr id="40" name="Group 63"/>
          <p:cNvGrpSpPr>
            <a:grpSpLocks/>
          </p:cNvGrpSpPr>
          <p:nvPr/>
        </p:nvGrpSpPr>
        <p:grpSpPr bwMode="auto">
          <a:xfrm>
            <a:off x="2728913" y="5559563"/>
            <a:ext cx="619125" cy="460375"/>
            <a:chOff x="1719" y="3055"/>
            <a:chExt cx="390" cy="290"/>
          </a:xfrm>
        </p:grpSpPr>
        <p:sp>
          <p:nvSpPr>
            <p:cNvPr id="41" name="Oval 7"/>
            <p:cNvSpPr>
              <a:spLocks noChangeArrowheads="1"/>
            </p:cNvSpPr>
            <p:nvPr/>
          </p:nvSpPr>
          <p:spPr bwMode="auto">
            <a:xfrm>
              <a:off x="1746" y="3055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Text Box 8"/>
            <p:cNvSpPr txBox="1">
              <a:spLocks noChangeArrowheads="1"/>
            </p:cNvSpPr>
            <p:nvPr/>
          </p:nvSpPr>
          <p:spPr bwMode="auto">
            <a:xfrm>
              <a:off x="1719" y="3079"/>
              <a:ext cx="3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D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3</a:t>
              </a:r>
            </a:p>
          </p:txBody>
        </p:sp>
      </p:grpSp>
      <p:grpSp>
        <p:nvGrpSpPr>
          <p:cNvPr id="43" name="Group 61"/>
          <p:cNvGrpSpPr>
            <a:grpSpLocks/>
          </p:cNvGrpSpPr>
          <p:nvPr/>
        </p:nvGrpSpPr>
        <p:grpSpPr bwMode="auto">
          <a:xfrm>
            <a:off x="808038" y="5559563"/>
            <a:ext cx="690562" cy="460375"/>
            <a:chOff x="509" y="3055"/>
            <a:chExt cx="435" cy="290"/>
          </a:xfrm>
        </p:grpSpPr>
        <p:sp>
          <p:nvSpPr>
            <p:cNvPr id="44" name="Oval 10"/>
            <p:cNvSpPr>
              <a:spLocks noChangeArrowheads="1"/>
            </p:cNvSpPr>
            <p:nvPr/>
          </p:nvSpPr>
          <p:spPr bwMode="auto">
            <a:xfrm>
              <a:off x="534" y="3055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Text Box 11"/>
            <p:cNvSpPr txBox="1">
              <a:spLocks noChangeArrowheads="1"/>
            </p:cNvSpPr>
            <p:nvPr/>
          </p:nvSpPr>
          <p:spPr bwMode="auto">
            <a:xfrm>
              <a:off x="509" y="3079"/>
              <a:ext cx="43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D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1</a:t>
              </a:r>
            </a:p>
          </p:txBody>
        </p:sp>
      </p:grpSp>
      <p:grpSp>
        <p:nvGrpSpPr>
          <p:cNvPr id="46" name="Group 12"/>
          <p:cNvGrpSpPr>
            <a:grpSpLocks/>
          </p:cNvGrpSpPr>
          <p:nvPr/>
        </p:nvGrpSpPr>
        <p:grpSpPr bwMode="auto">
          <a:xfrm>
            <a:off x="4610100" y="5559563"/>
            <a:ext cx="614363" cy="460375"/>
            <a:chOff x="1670" y="2208"/>
            <a:chExt cx="387" cy="290"/>
          </a:xfrm>
        </p:grpSpPr>
        <p:sp>
          <p:nvSpPr>
            <p:cNvPr id="47" name="Oval 13"/>
            <p:cNvSpPr>
              <a:spLocks noChangeArrowheads="1"/>
            </p:cNvSpPr>
            <p:nvPr/>
          </p:nvSpPr>
          <p:spPr bwMode="auto">
            <a:xfrm>
              <a:off x="1670" y="2208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Text Box 14"/>
            <p:cNvSpPr txBox="1">
              <a:spLocks noChangeArrowheads="1"/>
            </p:cNvSpPr>
            <p:nvPr/>
          </p:nvSpPr>
          <p:spPr bwMode="auto">
            <a:xfrm>
              <a:off x="1670" y="2233"/>
              <a:ext cx="38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D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49" name="Group 62"/>
          <p:cNvGrpSpPr>
            <a:grpSpLocks/>
          </p:cNvGrpSpPr>
          <p:nvPr/>
        </p:nvGrpSpPr>
        <p:grpSpPr bwMode="auto">
          <a:xfrm>
            <a:off x="1768475" y="5559563"/>
            <a:ext cx="612775" cy="460375"/>
            <a:chOff x="1114" y="3031"/>
            <a:chExt cx="386" cy="290"/>
          </a:xfrm>
        </p:grpSpPr>
        <p:sp>
          <p:nvSpPr>
            <p:cNvPr id="50" name="Oval 16"/>
            <p:cNvSpPr>
              <a:spLocks noChangeArrowheads="1"/>
            </p:cNvSpPr>
            <p:nvPr/>
          </p:nvSpPr>
          <p:spPr bwMode="auto">
            <a:xfrm>
              <a:off x="1114" y="3031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Text Box 17"/>
            <p:cNvSpPr txBox="1">
              <a:spLocks noChangeArrowheads="1"/>
            </p:cNvSpPr>
            <p:nvPr/>
          </p:nvSpPr>
          <p:spPr bwMode="auto">
            <a:xfrm>
              <a:off x="1114" y="3055"/>
              <a:ext cx="38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S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5</a:t>
              </a:r>
            </a:p>
          </p:txBody>
        </p:sp>
      </p:grpSp>
      <p:grpSp>
        <p:nvGrpSpPr>
          <p:cNvPr id="52" name="Group 65"/>
          <p:cNvGrpSpPr>
            <a:grpSpLocks/>
          </p:cNvGrpSpPr>
          <p:nvPr/>
        </p:nvGrpSpPr>
        <p:grpSpPr bwMode="auto">
          <a:xfrm>
            <a:off x="5608638" y="5559563"/>
            <a:ext cx="544512" cy="460375"/>
            <a:chOff x="3533" y="3055"/>
            <a:chExt cx="343" cy="290"/>
          </a:xfrm>
        </p:grpSpPr>
        <p:sp>
          <p:nvSpPr>
            <p:cNvPr id="53" name="Oval 19"/>
            <p:cNvSpPr>
              <a:spLocks noChangeArrowheads="1"/>
            </p:cNvSpPr>
            <p:nvPr/>
          </p:nvSpPr>
          <p:spPr bwMode="auto">
            <a:xfrm>
              <a:off x="3553" y="3055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" name="Text Box 20"/>
            <p:cNvSpPr txBox="1">
              <a:spLocks noChangeArrowheads="1"/>
            </p:cNvSpPr>
            <p:nvPr/>
          </p:nvSpPr>
          <p:spPr bwMode="auto">
            <a:xfrm>
              <a:off x="3533" y="3079"/>
              <a:ext cx="34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S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8</a:t>
              </a:r>
            </a:p>
          </p:txBody>
        </p:sp>
      </p:grpSp>
      <p:grpSp>
        <p:nvGrpSpPr>
          <p:cNvPr id="55" name="Group 64"/>
          <p:cNvGrpSpPr>
            <a:grpSpLocks/>
          </p:cNvGrpSpPr>
          <p:nvPr/>
        </p:nvGrpSpPr>
        <p:grpSpPr bwMode="auto">
          <a:xfrm>
            <a:off x="3729038" y="5559563"/>
            <a:ext cx="571500" cy="460375"/>
            <a:chOff x="2349" y="3055"/>
            <a:chExt cx="360" cy="290"/>
          </a:xfrm>
        </p:grpSpPr>
        <p:sp>
          <p:nvSpPr>
            <p:cNvPr id="56" name="Oval 22"/>
            <p:cNvSpPr>
              <a:spLocks noChangeArrowheads="1"/>
            </p:cNvSpPr>
            <p:nvPr/>
          </p:nvSpPr>
          <p:spPr bwMode="auto">
            <a:xfrm>
              <a:off x="2349" y="3055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Text Box 23"/>
            <p:cNvSpPr txBox="1">
              <a:spLocks noChangeArrowheads="1"/>
            </p:cNvSpPr>
            <p:nvPr/>
          </p:nvSpPr>
          <p:spPr bwMode="auto">
            <a:xfrm>
              <a:off x="2372" y="3079"/>
              <a:ext cx="33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I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7</a:t>
              </a:r>
            </a:p>
          </p:txBody>
        </p:sp>
      </p:grpSp>
      <p:grpSp>
        <p:nvGrpSpPr>
          <p:cNvPr id="58" name="Group 67"/>
          <p:cNvGrpSpPr>
            <a:grpSpLocks/>
          </p:cNvGrpSpPr>
          <p:nvPr/>
        </p:nvGrpSpPr>
        <p:grpSpPr bwMode="auto">
          <a:xfrm>
            <a:off x="7451725" y="5559563"/>
            <a:ext cx="576263" cy="460375"/>
            <a:chOff x="4694" y="3055"/>
            <a:chExt cx="363" cy="290"/>
          </a:xfrm>
        </p:grpSpPr>
        <p:sp>
          <p:nvSpPr>
            <p:cNvPr id="59" name="Oval 25"/>
            <p:cNvSpPr>
              <a:spLocks noChangeArrowheads="1"/>
            </p:cNvSpPr>
            <p:nvPr/>
          </p:nvSpPr>
          <p:spPr bwMode="auto">
            <a:xfrm>
              <a:off x="4719" y="3055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Text Box 26"/>
            <p:cNvSpPr txBox="1">
              <a:spLocks noChangeArrowheads="1"/>
            </p:cNvSpPr>
            <p:nvPr/>
          </p:nvSpPr>
          <p:spPr bwMode="auto">
            <a:xfrm>
              <a:off x="4694" y="3079"/>
              <a:ext cx="36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D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9</a:t>
              </a:r>
            </a:p>
          </p:txBody>
        </p:sp>
      </p:grpSp>
      <p:grpSp>
        <p:nvGrpSpPr>
          <p:cNvPr id="61" name="Group 66"/>
          <p:cNvGrpSpPr>
            <a:grpSpLocks/>
          </p:cNvGrpSpPr>
          <p:nvPr/>
        </p:nvGrpSpPr>
        <p:grpSpPr bwMode="auto">
          <a:xfrm>
            <a:off x="6507163" y="5559563"/>
            <a:ext cx="600075" cy="460375"/>
            <a:chOff x="4099" y="3055"/>
            <a:chExt cx="378" cy="290"/>
          </a:xfrm>
        </p:grpSpPr>
        <p:sp>
          <p:nvSpPr>
            <p:cNvPr id="62" name="Oval 28"/>
            <p:cNvSpPr>
              <a:spLocks noChangeArrowheads="1"/>
            </p:cNvSpPr>
            <p:nvPr/>
          </p:nvSpPr>
          <p:spPr bwMode="auto">
            <a:xfrm>
              <a:off x="4099" y="3055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Text Box 29"/>
            <p:cNvSpPr txBox="1">
              <a:spLocks noChangeArrowheads="1"/>
            </p:cNvSpPr>
            <p:nvPr/>
          </p:nvSpPr>
          <p:spPr bwMode="auto">
            <a:xfrm>
              <a:off x="4114" y="3079"/>
              <a:ext cx="36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I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85" name="Group 68"/>
          <p:cNvGrpSpPr>
            <a:grpSpLocks/>
          </p:cNvGrpSpPr>
          <p:nvPr/>
        </p:nvGrpSpPr>
        <p:grpSpPr bwMode="auto">
          <a:xfrm>
            <a:off x="503238" y="1644788"/>
            <a:ext cx="762000" cy="762000"/>
            <a:chOff x="507" y="2880"/>
            <a:chExt cx="480" cy="480"/>
          </a:xfrm>
        </p:grpSpPr>
        <p:sp>
          <p:nvSpPr>
            <p:cNvPr id="86" name="Oval 69"/>
            <p:cNvSpPr>
              <a:spLocks noChangeArrowheads="1"/>
            </p:cNvSpPr>
            <p:nvPr/>
          </p:nvSpPr>
          <p:spPr bwMode="auto">
            <a:xfrm>
              <a:off x="507" y="2880"/>
              <a:ext cx="480" cy="480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87" name="Text Box 70"/>
            <p:cNvSpPr txBox="1">
              <a:spLocks noChangeArrowheads="1"/>
            </p:cNvSpPr>
            <p:nvPr/>
          </p:nvSpPr>
          <p:spPr bwMode="auto">
            <a:xfrm>
              <a:off x="624" y="292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x</a:t>
              </a:r>
              <a:r>
                <a:rPr lang="en-US" baseline="-25000">
                  <a:solidFill>
                    <a:srgbClr val="FFFF00"/>
                  </a:solidFill>
                </a:rPr>
                <a:t>1</a:t>
              </a:r>
            </a:p>
          </p:txBody>
        </p:sp>
      </p:grpSp>
      <p:sp>
        <p:nvSpPr>
          <p:cNvPr id="88" name="Oval 74"/>
          <p:cNvSpPr>
            <a:spLocks noChangeArrowheads="1"/>
          </p:cNvSpPr>
          <p:nvPr/>
        </p:nvSpPr>
        <p:spPr bwMode="auto">
          <a:xfrm>
            <a:off x="2141538" y="1644788"/>
            <a:ext cx="762000" cy="762000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89" name="Text Box 75"/>
          <p:cNvSpPr txBox="1">
            <a:spLocks noChangeArrowheads="1"/>
          </p:cNvSpPr>
          <p:nvPr/>
        </p:nvSpPr>
        <p:spPr bwMode="auto">
          <a:xfrm>
            <a:off x="2327275" y="172098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x</a:t>
            </a:r>
            <a:r>
              <a:rPr lang="en-US" baseline="-25000">
                <a:solidFill>
                  <a:srgbClr val="FFFF00"/>
                </a:solidFill>
              </a:rPr>
              <a:t>3</a:t>
            </a:r>
          </a:p>
        </p:txBody>
      </p:sp>
      <p:sp>
        <p:nvSpPr>
          <p:cNvPr id="90" name="Oval 79"/>
          <p:cNvSpPr>
            <a:spLocks noChangeArrowheads="1"/>
          </p:cNvSpPr>
          <p:nvPr/>
        </p:nvSpPr>
        <p:spPr bwMode="auto">
          <a:xfrm>
            <a:off x="3779838" y="1644788"/>
            <a:ext cx="762000" cy="762000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91" name="Text Box 80"/>
          <p:cNvSpPr txBox="1">
            <a:spLocks noChangeArrowheads="1"/>
          </p:cNvSpPr>
          <p:nvPr/>
        </p:nvSpPr>
        <p:spPr bwMode="auto">
          <a:xfrm>
            <a:off x="3965575" y="1720988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x</a:t>
            </a:r>
            <a:r>
              <a:rPr lang="en-US" baseline="-25000">
                <a:solidFill>
                  <a:srgbClr val="FFFF00"/>
                </a:solidFill>
              </a:rPr>
              <a:t>5</a:t>
            </a:r>
          </a:p>
        </p:txBody>
      </p:sp>
      <p:grpSp>
        <p:nvGrpSpPr>
          <p:cNvPr id="92" name="Group 83"/>
          <p:cNvGrpSpPr>
            <a:grpSpLocks/>
          </p:cNvGrpSpPr>
          <p:nvPr/>
        </p:nvGrpSpPr>
        <p:grpSpPr bwMode="auto">
          <a:xfrm>
            <a:off x="5838825" y="1644788"/>
            <a:ext cx="762000" cy="762000"/>
            <a:chOff x="507" y="2880"/>
            <a:chExt cx="480" cy="480"/>
          </a:xfrm>
        </p:grpSpPr>
        <p:sp>
          <p:nvSpPr>
            <p:cNvPr id="93" name="Oval 84"/>
            <p:cNvSpPr>
              <a:spLocks noChangeArrowheads="1"/>
            </p:cNvSpPr>
            <p:nvPr/>
          </p:nvSpPr>
          <p:spPr bwMode="auto">
            <a:xfrm>
              <a:off x="507" y="2880"/>
              <a:ext cx="480" cy="480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94" name="Text Box 85"/>
            <p:cNvSpPr txBox="1">
              <a:spLocks noChangeArrowheads="1"/>
            </p:cNvSpPr>
            <p:nvPr/>
          </p:nvSpPr>
          <p:spPr bwMode="auto">
            <a:xfrm>
              <a:off x="624" y="292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x</a:t>
              </a:r>
              <a:r>
                <a:rPr lang="en-US" baseline="-25000">
                  <a:solidFill>
                    <a:srgbClr val="FFFF00"/>
                  </a:solidFill>
                </a:rPr>
                <a:t>7</a:t>
              </a:r>
            </a:p>
          </p:txBody>
        </p:sp>
      </p:grpSp>
      <p:sp>
        <p:nvSpPr>
          <p:cNvPr id="95" name="Oval 91"/>
          <p:cNvSpPr>
            <a:spLocks noChangeArrowheads="1"/>
          </p:cNvSpPr>
          <p:nvPr/>
        </p:nvSpPr>
        <p:spPr bwMode="auto">
          <a:xfrm>
            <a:off x="7878763" y="1644788"/>
            <a:ext cx="766762" cy="762000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96" name="Text Box 92"/>
          <p:cNvSpPr txBox="1">
            <a:spLocks noChangeArrowheads="1"/>
          </p:cNvSpPr>
          <p:nvPr/>
        </p:nvSpPr>
        <p:spPr bwMode="auto">
          <a:xfrm>
            <a:off x="8066088" y="1720988"/>
            <a:ext cx="5794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x</a:t>
            </a:r>
            <a:r>
              <a:rPr lang="en-US" baseline="-25000">
                <a:solidFill>
                  <a:srgbClr val="FFFF00"/>
                </a:solidFill>
              </a:rPr>
              <a:t>10</a:t>
            </a:r>
          </a:p>
        </p:txBody>
      </p:sp>
      <p:sp>
        <p:nvSpPr>
          <p:cNvPr id="97" name="Line 95"/>
          <p:cNvSpPr>
            <a:spLocks noChangeShapeType="1"/>
          </p:cNvSpPr>
          <p:nvPr/>
        </p:nvSpPr>
        <p:spPr bwMode="auto">
          <a:xfrm flipV="1">
            <a:off x="4111625" y="2371863"/>
            <a:ext cx="3840163" cy="314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8" name="Line 96"/>
          <p:cNvSpPr>
            <a:spLocks noChangeShapeType="1"/>
          </p:cNvSpPr>
          <p:nvPr/>
        </p:nvSpPr>
        <p:spPr bwMode="auto">
          <a:xfrm flipH="1" flipV="1">
            <a:off x="2690813" y="2487750"/>
            <a:ext cx="2149475" cy="3071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9" name="Line 97"/>
          <p:cNvSpPr>
            <a:spLocks noChangeShapeType="1"/>
          </p:cNvSpPr>
          <p:nvPr/>
        </p:nvSpPr>
        <p:spPr bwMode="auto">
          <a:xfrm flipH="1" flipV="1">
            <a:off x="2498725" y="2487750"/>
            <a:ext cx="536575" cy="2995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0" name="Line 98"/>
          <p:cNvSpPr>
            <a:spLocks noChangeShapeType="1"/>
          </p:cNvSpPr>
          <p:nvPr/>
        </p:nvSpPr>
        <p:spPr bwMode="auto">
          <a:xfrm flipV="1">
            <a:off x="1998663" y="2487750"/>
            <a:ext cx="2035175" cy="2995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1" name="Line 99"/>
          <p:cNvSpPr>
            <a:spLocks noChangeShapeType="1"/>
          </p:cNvSpPr>
          <p:nvPr/>
        </p:nvSpPr>
        <p:spPr bwMode="auto">
          <a:xfrm flipH="1" flipV="1">
            <a:off x="923925" y="2525850"/>
            <a:ext cx="114300" cy="29194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2" name="Group 135"/>
          <p:cNvGrpSpPr>
            <a:grpSpLocks/>
          </p:cNvGrpSpPr>
          <p:nvPr/>
        </p:nvGrpSpPr>
        <p:grpSpPr bwMode="auto">
          <a:xfrm>
            <a:off x="4648200" y="1835288"/>
            <a:ext cx="3073400" cy="192087"/>
            <a:chOff x="2928" y="999"/>
            <a:chExt cx="1936" cy="121"/>
          </a:xfrm>
        </p:grpSpPr>
        <p:sp>
          <p:nvSpPr>
            <p:cNvPr id="103" name="Line 127"/>
            <p:cNvSpPr>
              <a:spLocks noChangeShapeType="1"/>
            </p:cNvSpPr>
            <p:nvPr/>
          </p:nvSpPr>
          <p:spPr bwMode="auto">
            <a:xfrm>
              <a:off x="2953" y="999"/>
              <a:ext cx="18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4" name="Line 128"/>
            <p:cNvSpPr>
              <a:spLocks noChangeShapeType="1"/>
            </p:cNvSpPr>
            <p:nvPr/>
          </p:nvSpPr>
          <p:spPr bwMode="auto">
            <a:xfrm flipH="1">
              <a:off x="2928" y="1120"/>
              <a:ext cx="19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5" name="Group 134"/>
          <p:cNvGrpSpPr>
            <a:grpSpLocks/>
          </p:cNvGrpSpPr>
          <p:nvPr/>
        </p:nvGrpSpPr>
        <p:grpSpPr bwMode="auto">
          <a:xfrm>
            <a:off x="2997200" y="1835288"/>
            <a:ext cx="652463" cy="192087"/>
            <a:chOff x="1888" y="1023"/>
            <a:chExt cx="411" cy="121"/>
          </a:xfrm>
        </p:grpSpPr>
        <p:sp>
          <p:nvSpPr>
            <p:cNvPr id="106" name="Line 129"/>
            <p:cNvSpPr>
              <a:spLocks noChangeShapeType="1"/>
            </p:cNvSpPr>
            <p:nvPr/>
          </p:nvSpPr>
          <p:spPr bwMode="auto">
            <a:xfrm>
              <a:off x="1888" y="1023"/>
              <a:ext cx="41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7" name="Line 130"/>
            <p:cNvSpPr>
              <a:spLocks noChangeShapeType="1"/>
            </p:cNvSpPr>
            <p:nvPr/>
          </p:nvSpPr>
          <p:spPr bwMode="auto">
            <a:xfrm flipH="1">
              <a:off x="1888" y="1144"/>
              <a:ext cx="41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8" name="Group 133"/>
          <p:cNvGrpSpPr>
            <a:grpSpLocks/>
          </p:cNvGrpSpPr>
          <p:nvPr/>
        </p:nvGrpSpPr>
        <p:grpSpPr bwMode="auto">
          <a:xfrm>
            <a:off x="1422400" y="1835288"/>
            <a:ext cx="652463" cy="192087"/>
            <a:chOff x="896" y="999"/>
            <a:chExt cx="411" cy="121"/>
          </a:xfrm>
        </p:grpSpPr>
        <p:sp>
          <p:nvSpPr>
            <p:cNvPr id="109" name="Line 131"/>
            <p:cNvSpPr>
              <a:spLocks noChangeShapeType="1"/>
            </p:cNvSpPr>
            <p:nvPr/>
          </p:nvSpPr>
          <p:spPr bwMode="auto">
            <a:xfrm>
              <a:off x="896" y="999"/>
              <a:ext cx="41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0" name="Line 132"/>
            <p:cNvSpPr>
              <a:spLocks noChangeShapeType="1"/>
            </p:cNvSpPr>
            <p:nvPr/>
          </p:nvSpPr>
          <p:spPr bwMode="auto">
            <a:xfrm flipH="1">
              <a:off x="896" y="1120"/>
              <a:ext cx="38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1" name="Group 138"/>
          <p:cNvGrpSpPr>
            <a:grpSpLocks/>
          </p:cNvGrpSpPr>
          <p:nvPr/>
        </p:nvGrpSpPr>
        <p:grpSpPr bwMode="auto">
          <a:xfrm>
            <a:off x="4687888" y="1835288"/>
            <a:ext cx="1112837" cy="192087"/>
            <a:chOff x="2953" y="999"/>
            <a:chExt cx="701" cy="121"/>
          </a:xfrm>
        </p:grpSpPr>
        <p:sp>
          <p:nvSpPr>
            <p:cNvPr id="112" name="Line 136"/>
            <p:cNvSpPr>
              <a:spLocks noChangeShapeType="1"/>
            </p:cNvSpPr>
            <p:nvPr/>
          </p:nvSpPr>
          <p:spPr bwMode="auto">
            <a:xfrm>
              <a:off x="2953" y="999"/>
              <a:ext cx="701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3" name="Line 137"/>
            <p:cNvSpPr>
              <a:spLocks noChangeShapeType="1"/>
            </p:cNvSpPr>
            <p:nvPr/>
          </p:nvSpPr>
          <p:spPr bwMode="auto">
            <a:xfrm flipH="1">
              <a:off x="2953" y="1120"/>
              <a:ext cx="67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4" name="Group 141"/>
          <p:cNvGrpSpPr>
            <a:grpSpLocks/>
          </p:cNvGrpSpPr>
          <p:nvPr/>
        </p:nvGrpSpPr>
        <p:grpSpPr bwMode="auto">
          <a:xfrm>
            <a:off x="6684963" y="1797188"/>
            <a:ext cx="1074737" cy="230187"/>
            <a:chOff x="4211" y="975"/>
            <a:chExt cx="677" cy="145"/>
          </a:xfrm>
        </p:grpSpPr>
        <p:sp>
          <p:nvSpPr>
            <p:cNvPr id="115" name="Line 139"/>
            <p:cNvSpPr>
              <a:spLocks noChangeShapeType="1"/>
            </p:cNvSpPr>
            <p:nvPr/>
          </p:nvSpPr>
          <p:spPr bwMode="auto">
            <a:xfrm>
              <a:off x="4211" y="975"/>
              <a:ext cx="67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6" name="Line 140"/>
            <p:cNvSpPr>
              <a:spLocks noChangeShapeType="1"/>
            </p:cNvSpPr>
            <p:nvPr/>
          </p:nvSpPr>
          <p:spPr bwMode="auto">
            <a:xfrm flipH="1">
              <a:off x="4211" y="1120"/>
              <a:ext cx="6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7" name="Line 142"/>
          <p:cNvSpPr>
            <a:spLocks noChangeShapeType="1"/>
          </p:cNvSpPr>
          <p:nvPr/>
        </p:nvSpPr>
        <p:spPr bwMode="auto">
          <a:xfrm flipV="1">
            <a:off x="5838825" y="2487750"/>
            <a:ext cx="384175" cy="3033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8" name="Line 143"/>
          <p:cNvSpPr>
            <a:spLocks noChangeShapeType="1"/>
          </p:cNvSpPr>
          <p:nvPr/>
        </p:nvSpPr>
        <p:spPr bwMode="auto">
          <a:xfrm flipV="1">
            <a:off x="2036763" y="2449650"/>
            <a:ext cx="3917950" cy="2995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9" name="Line 144"/>
          <p:cNvSpPr>
            <a:spLocks noChangeShapeType="1"/>
          </p:cNvSpPr>
          <p:nvPr/>
        </p:nvSpPr>
        <p:spPr bwMode="auto">
          <a:xfrm flipH="1" flipV="1">
            <a:off x="2805113" y="2411550"/>
            <a:ext cx="3879850" cy="3109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0" name="Line 145"/>
          <p:cNvSpPr>
            <a:spLocks noChangeShapeType="1"/>
          </p:cNvSpPr>
          <p:nvPr/>
        </p:nvSpPr>
        <p:spPr bwMode="auto">
          <a:xfrm flipH="1" flipV="1">
            <a:off x="6376988" y="2449650"/>
            <a:ext cx="1344612" cy="3071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" name="Line 146"/>
          <p:cNvSpPr>
            <a:spLocks noChangeShapeType="1"/>
          </p:cNvSpPr>
          <p:nvPr/>
        </p:nvSpPr>
        <p:spPr bwMode="auto">
          <a:xfrm flipV="1">
            <a:off x="4111625" y="2563950"/>
            <a:ext cx="1919288" cy="2957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22" name="Picture 59" descr="zahlenteufe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9663" y="4446725"/>
            <a:ext cx="593725" cy="1176338"/>
          </a:xfrm>
          <a:prstGeom prst="rect">
            <a:avLst/>
          </a:prstGeom>
          <a:noFill/>
        </p:spPr>
      </p:pic>
      <p:sp>
        <p:nvSpPr>
          <p:cNvPr id="123" name="Text Box 147"/>
          <p:cNvSpPr txBox="1">
            <a:spLocks noChangeArrowheads="1"/>
          </p:cNvSpPr>
          <p:nvPr/>
        </p:nvSpPr>
        <p:spPr bwMode="auto">
          <a:xfrm>
            <a:off x="231775" y="5521463"/>
            <a:ext cx="614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…</a:t>
            </a:r>
          </a:p>
        </p:txBody>
      </p:sp>
      <p:sp>
        <p:nvSpPr>
          <p:cNvPr id="124" name="Text Box 148"/>
          <p:cNvSpPr txBox="1">
            <a:spLocks noChangeArrowheads="1"/>
          </p:cNvSpPr>
          <p:nvPr/>
        </p:nvSpPr>
        <p:spPr bwMode="auto">
          <a:xfrm>
            <a:off x="8027988" y="5483363"/>
            <a:ext cx="6143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…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4.81481E-6 L 0.10208 4.81481E-6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 tmFilter="0, 0; .2, .5; .8, .5; 1, 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250" autoRev="1" fill="hold"/>
                                        <p:tgtEl>
                                          <p:spTgt spid="9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208 4.81481E-6 L 0.21545 4.81481E-6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545 4.81481E-6 L 0.29948 4.81481E-6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 tmFilter="0, 0; .2, .5; .8, .5; 1, 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2" dur="250" autoRev="1" fill="hold"/>
                                        <p:tgtEl>
                                          <p:spTgt spid="9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00" grpId="0" animBg="1"/>
      <p:bldP spid="117" grpId="0" animBg="1"/>
      <p:bldP spid="118" grpId="0" animBg="1"/>
      <p:bldP spid="119" grpId="0" animBg="1"/>
      <p:bldP spid="120" grpId="0" animBg="1"/>
      <p:bldP spid="12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250824" y="6629400"/>
            <a:ext cx="6283325" cy="228600"/>
          </a:xfrm>
          <a:ln/>
        </p:spPr>
        <p:txBody>
          <a:bodyPr/>
          <a:lstStyle/>
          <a:p>
            <a:r>
              <a:rPr lang="de-DE" dirty="0" smtClean="0"/>
              <a:t>Bernard Chazelle and Wolfgang Mulzer – Data Structures on Event Graphs</a:t>
            </a:r>
            <a:endParaRPr lang="de-DE" dirty="0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946150"/>
            <a:ext cx="8642350" cy="428625"/>
          </a:xfrm>
        </p:spPr>
        <p:txBody>
          <a:bodyPr/>
          <a:lstStyle/>
          <a:p>
            <a:r>
              <a:rPr lang="en-US" dirty="0" smtClean="0"/>
              <a:t>Reducing the space requirement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201350" y="2087996"/>
            <a:ext cx="84557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A naïve implementation uses two lookup-tables per node to update the pointers </a:t>
            </a:r>
            <a:r>
              <a:rPr lang="en-US" sz="2400" dirty="0" smtClean="0">
                <a:cs typeface="Arial" charset="0"/>
              </a:rPr>
              <a:t>→ </a:t>
            </a:r>
            <a:r>
              <a:rPr lang="en-US" sz="2400" dirty="0" smtClean="0">
                <a:solidFill>
                  <a:srgbClr val="0000FF"/>
                </a:solidFill>
                <a:cs typeface="Arial" charset="0"/>
              </a:rPr>
              <a:t>O(n</a:t>
            </a:r>
            <a:r>
              <a:rPr lang="en-US" sz="2400" baseline="30000" dirty="0" smtClean="0">
                <a:solidFill>
                  <a:srgbClr val="0000FF"/>
                </a:solidFill>
                <a:cs typeface="Arial" charset="0"/>
              </a:rPr>
              <a:t>2</a:t>
            </a:r>
            <a:r>
              <a:rPr lang="en-US" sz="2400" dirty="0" smtClean="0">
                <a:solidFill>
                  <a:srgbClr val="0000FF"/>
                </a:solidFill>
                <a:cs typeface="Arial" charset="0"/>
              </a:rPr>
              <a:t>)</a:t>
            </a:r>
            <a:r>
              <a:rPr lang="en-US" sz="2400" dirty="0" smtClean="0">
                <a:cs typeface="Arial" charset="0"/>
              </a:rPr>
              <a:t> space usage</a:t>
            </a:r>
            <a:r>
              <a:rPr lang="en-US" sz="2400" dirty="0" smtClean="0"/>
              <a:t>.</a:t>
            </a:r>
            <a:endParaRPr lang="en-US" sz="2400" dirty="0" smtClean="0">
              <a:cs typeface="Arial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201350" y="3357205"/>
            <a:ext cx="84557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Can be improved to </a:t>
            </a:r>
            <a:r>
              <a:rPr lang="en-US" sz="2400" dirty="0" smtClean="0">
                <a:solidFill>
                  <a:srgbClr val="0000FF"/>
                </a:solidFill>
              </a:rPr>
              <a:t>O(n</a:t>
            </a:r>
            <a:r>
              <a:rPr lang="en-US" sz="2400" baseline="30000" dirty="0" smtClean="0">
                <a:solidFill>
                  <a:srgbClr val="0000FF"/>
                </a:solidFill>
              </a:rPr>
              <a:t>1+</a:t>
            </a:r>
            <a:r>
              <a:rPr lang="en-US" sz="2400" baseline="30000" dirty="0" smtClean="0">
                <a:solidFill>
                  <a:srgbClr val="0000FF"/>
                </a:solidFill>
                <a:sym typeface="Symbol"/>
              </a:rPr>
              <a:t></a:t>
            </a:r>
            <a:r>
              <a:rPr lang="en-US" sz="2400" dirty="0" smtClean="0">
                <a:solidFill>
                  <a:srgbClr val="0000FF"/>
                </a:solidFill>
              </a:rPr>
              <a:t>)</a:t>
            </a:r>
            <a:r>
              <a:rPr lang="en-US" sz="2400" dirty="0" smtClean="0"/>
              <a:t> space.</a:t>
            </a:r>
            <a:endParaRPr lang="en-US" sz="2400" dirty="0"/>
          </a:p>
        </p:txBody>
      </p:sp>
      <p:sp>
        <p:nvSpPr>
          <p:cNvPr id="58" name="TextBox 57"/>
          <p:cNvSpPr txBox="1"/>
          <p:nvPr/>
        </p:nvSpPr>
        <p:spPr>
          <a:xfrm>
            <a:off x="201350" y="4257082"/>
            <a:ext cx="84557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/>
              <a:t>Approach</a:t>
            </a:r>
            <a:r>
              <a:rPr lang="en-US" sz="2400" dirty="0" smtClean="0"/>
              <a:t>: Use spatial decomposition and bootstrapping to compress the lookup-tables (cf.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[</a:t>
            </a:r>
            <a:r>
              <a:rPr lang="en-US" sz="2400" dirty="0" err="1" smtClean="0">
                <a:solidFill>
                  <a:schemeClr val="accent2">
                    <a:lumMod val="50000"/>
                  </a:schemeClr>
                </a:solidFill>
              </a:rPr>
              <a:t>Crochemore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 et al, 2008]</a:t>
            </a:r>
            <a:r>
              <a:rPr lang="en-US" sz="2400" dirty="0" smtClean="0"/>
              <a:t>)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250824" y="6629400"/>
            <a:ext cx="6283325" cy="228600"/>
          </a:xfrm>
          <a:ln/>
        </p:spPr>
        <p:txBody>
          <a:bodyPr/>
          <a:lstStyle/>
          <a:p>
            <a:r>
              <a:rPr lang="de-DE" dirty="0" smtClean="0"/>
              <a:t>Bernard Chazelle and Wolfgang Mulzer – Data Structures on Event Graphs</a:t>
            </a:r>
            <a:endParaRPr lang="de-DE" dirty="0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946150"/>
            <a:ext cx="8642350" cy="428625"/>
          </a:xfrm>
        </p:spPr>
        <p:txBody>
          <a:bodyPr/>
          <a:lstStyle/>
          <a:p>
            <a:r>
              <a:rPr lang="en-US" dirty="0" smtClean="0"/>
              <a:t>What about randomization?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201350" y="1620144"/>
            <a:ext cx="84557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We assumed an adversary.</a:t>
            </a:r>
            <a:endParaRPr lang="en-US" sz="2400" dirty="0"/>
          </a:p>
        </p:txBody>
      </p:sp>
      <p:sp>
        <p:nvSpPr>
          <p:cNvPr id="55" name="TextBox 54"/>
          <p:cNvSpPr txBox="1"/>
          <p:nvPr/>
        </p:nvSpPr>
        <p:spPr>
          <a:xfrm>
            <a:off x="211983" y="2669227"/>
            <a:ext cx="84557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/>
              <a:t>But:</a:t>
            </a:r>
            <a:r>
              <a:rPr lang="en-US" sz="2400" dirty="0" smtClean="0"/>
              <a:t> What if the walk on the path is random?</a:t>
            </a:r>
            <a:endParaRPr lang="en-US" sz="2400" dirty="0"/>
          </a:p>
        </p:txBody>
      </p:sp>
      <p:pic>
        <p:nvPicPr>
          <p:cNvPr id="6" name="Picture 12" descr="zahlenteufe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95542" y="1411161"/>
            <a:ext cx="481013" cy="952500"/>
          </a:xfrm>
          <a:prstGeom prst="rect">
            <a:avLst/>
          </a:prstGeom>
          <a:noFill/>
        </p:spPr>
      </p:pic>
      <p:pic>
        <p:nvPicPr>
          <p:cNvPr id="8" name="Picture 13" descr="coin fli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35775" y="2486320"/>
            <a:ext cx="782638" cy="904875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11983" y="3743758"/>
            <a:ext cx="8455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 dirty="0" smtClean="0"/>
              <a:t>Theorem:</a:t>
            </a:r>
            <a:r>
              <a:rPr lang="en-US" sz="2400" dirty="0" smtClean="0"/>
              <a:t> If the requests are generated by a random walk on a path, the successor problem can be solved in </a:t>
            </a:r>
            <a:r>
              <a:rPr lang="en-US" sz="2400" dirty="0" smtClean="0">
                <a:solidFill>
                  <a:srgbClr val="0000FF"/>
                </a:solidFill>
              </a:rPr>
              <a:t>O(1)</a:t>
            </a:r>
            <a:r>
              <a:rPr lang="en-US" sz="2400" dirty="0" smtClean="0"/>
              <a:t> expected time per operation with </a:t>
            </a:r>
            <a:r>
              <a:rPr lang="en-US" sz="2400" dirty="0" smtClean="0">
                <a:solidFill>
                  <a:srgbClr val="0000FF"/>
                </a:solidFill>
              </a:rPr>
              <a:t>O(n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smtClean="0"/>
              <a:t>space on a word RAM, where </a:t>
            </a:r>
            <a:r>
              <a:rPr lang="en-US" sz="2400" dirty="0" smtClean="0">
                <a:solidFill>
                  <a:srgbClr val="0000FF"/>
                </a:solidFill>
              </a:rPr>
              <a:t>n=|V|</a:t>
            </a:r>
            <a:r>
              <a:rPr lang="en-US" sz="2400" dirty="0" smtClean="0"/>
              <a:t>.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250824" y="6629400"/>
            <a:ext cx="6283325" cy="228600"/>
          </a:xfrm>
          <a:ln/>
        </p:spPr>
        <p:txBody>
          <a:bodyPr/>
          <a:lstStyle/>
          <a:p>
            <a:r>
              <a:rPr lang="de-DE" dirty="0" smtClean="0"/>
              <a:t>Bernard Chazelle and Wolfgang Mulzer – Data Structures on Event Graphs</a:t>
            </a:r>
            <a:endParaRPr lang="de-DE" dirty="0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946150"/>
            <a:ext cx="8642350" cy="428625"/>
          </a:xfrm>
        </p:spPr>
        <p:txBody>
          <a:bodyPr/>
          <a:lstStyle/>
          <a:p>
            <a:r>
              <a:rPr lang="en-US" dirty="0" smtClean="0"/>
              <a:t>What about randomization?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11983" y="1553360"/>
            <a:ext cx="84557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 dirty="0" smtClean="0"/>
              <a:t>Theorem:</a:t>
            </a:r>
            <a:r>
              <a:rPr lang="en-US" sz="2400" dirty="0" smtClean="0"/>
              <a:t> If the requests are generated by a random walk on a path, the successor problem can be solved in </a:t>
            </a:r>
            <a:r>
              <a:rPr lang="en-US" sz="2400" dirty="0" smtClean="0">
                <a:solidFill>
                  <a:srgbClr val="0000FF"/>
                </a:solidFill>
              </a:rPr>
              <a:t>O(1)</a:t>
            </a:r>
            <a:r>
              <a:rPr lang="en-US" sz="2400" dirty="0" smtClean="0"/>
              <a:t> expected time per operation with </a:t>
            </a:r>
            <a:r>
              <a:rPr lang="en-US" sz="2400" dirty="0" smtClean="0">
                <a:solidFill>
                  <a:srgbClr val="0000FF"/>
                </a:solidFill>
              </a:rPr>
              <a:t>O(n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r>
              <a:rPr lang="en-US" sz="2400" dirty="0" smtClean="0">
                <a:solidFill>
                  <a:srgbClr val="0070C0"/>
                </a:solidFill>
              </a:rPr>
              <a:t> </a:t>
            </a:r>
            <a:r>
              <a:rPr lang="en-US" sz="2400" dirty="0" smtClean="0"/>
              <a:t>space on a word RAM, where </a:t>
            </a:r>
            <a:r>
              <a:rPr lang="en-US" sz="2400" dirty="0" smtClean="0">
                <a:solidFill>
                  <a:srgbClr val="0000FF"/>
                </a:solidFill>
              </a:rPr>
              <a:t>n=|V|</a:t>
            </a:r>
            <a:r>
              <a:rPr lang="en-US" sz="2400" dirty="0" smtClean="0"/>
              <a:t>.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4383" y="3290077"/>
            <a:ext cx="845576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400" b="1" dirty="0" smtClean="0"/>
              <a:t>Proof (sketch):</a:t>
            </a:r>
            <a:r>
              <a:rPr lang="en-US" sz="2400" dirty="0" smtClean="0"/>
              <a:t> Subdivide the path into segments of </a:t>
            </a:r>
            <a:r>
              <a:rPr lang="en-US" sz="2400" dirty="0" smtClean="0">
                <a:solidFill>
                  <a:srgbClr val="0070C0"/>
                </a:solidFill>
                <a:sym typeface="Symbol"/>
              </a:rPr>
              <a:t>n</a:t>
            </a:r>
            <a:r>
              <a:rPr lang="en-US" sz="2400" dirty="0" smtClean="0">
                <a:sym typeface="Symbol"/>
              </a:rPr>
              <a:t> nodes.</a:t>
            </a:r>
            <a:br>
              <a:rPr lang="en-US" sz="2400" dirty="0" smtClean="0">
                <a:sym typeface="Symbol"/>
              </a:rPr>
            </a:br>
            <a:r>
              <a:rPr lang="en-US" sz="2400" dirty="0" smtClean="0">
                <a:sym typeface="Symbol"/>
              </a:rPr>
              <a:t>The random walk requires </a:t>
            </a:r>
            <a:r>
              <a:rPr lang="en-US" sz="2400" dirty="0" smtClean="0">
                <a:solidFill>
                  <a:srgbClr val="0070C0"/>
                </a:solidFill>
                <a:sym typeface="Symbol"/>
              </a:rPr>
              <a:t>(n)</a:t>
            </a:r>
            <a:r>
              <a:rPr lang="en-US" sz="2400" dirty="0" smtClean="0">
                <a:sym typeface="Symbol"/>
              </a:rPr>
              <a:t> steps to leave a segment.</a:t>
            </a:r>
            <a:br>
              <a:rPr lang="en-US" sz="2400" dirty="0" smtClean="0">
                <a:sym typeface="Symbol"/>
              </a:rPr>
            </a:br>
            <a:r>
              <a:rPr lang="en-US" sz="2400" dirty="0" smtClean="0">
                <a:sym typeface="Symbol"/>
              </a:rPr>
              <a:t>Build the quadratic data structure once the walk enters the next segment.</a:t>
            </a:r>
            <a:br>
              <a:rPr lang="en-US" sz="2400" dirty="0" smtClean="0">
                <a:sym typeface="Symbol"/>
              </a:rPr>
            </a:br>
            <a:r>
              <a:rPr lang="en-US" sz="2400" dirty="0" smtClean="0">
                <a:sym typeface="Symbol"/>
              </a:rPr>
              <a:t>Use overlapping segments and </a:t>
            </a:r>
            <a:r>
              <a:rPr lang="en-US" sz="2400" dirty="0" err="1" smtClean="0">
                <a:sym typeface="Symbol"/>
              </a:rPr>
              <a:t>deamortization</a:t>
            </a:r>
            <a:r>
              <a:rPr lang="en-US" sz="2400" dirty="0" smtClean="0">
                <a:sym typeface="Symbol"/>
              </a:rPr>
              <a:t> techniques to make it work.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 bwMode="auto">
          <a:xfrm>
            <a:off x="3883230" y="4560123"/>
            <a:ext cx="4892635" cy="16862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250824" y="6629400"/>
            <a:ext cx="6283325" cy="228600"/>
          </a:xfrm>
          <a:ln/>
        </p:spPr>
        <p:txBody>
          <a:bodyPr/>
          <a:lstStyle/>
          <a:p>
            <a:r>
              <a:rPr lang="de-DE" dirty="0" smtClean="0"/>
              <a:t>Bernard Chazelle and Wolfgang Mulzer – Data Structures on Event Graphs</a:t>
            </a:r>
            <a:endParaRPr lang="de-DE" dirty="0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946150"/>
            <a:ext cx="8642350" cy="428625"/>
          </a:xfrm>
        </p:spPr>
        <p:txBody>
          <a:bodyPr/>
          <a:lstStyle/>
          <a:p>
            <a:r>
              <a:rPr lang="de-DE" dirty="0" smtClean="0"/>
              <a:t>It‘s the data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908326" y="1876221"/>
            <a:ext cx="3953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Data can be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4573428" y="2389806"/>
            <a:ext cx="2955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huge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951874" y="4987773"/>
            <a:ext cx="47553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Rethink classical algorithms from a data-oriented perspective.</a:t>
            </a:r>
            <a:endParaRPr lang="en-US" sz="2400" dirty="0"/>
          </a:p>
        </p:txBody>
      </p:sp>
      <p:pic>
        <p:nvPicPr>
          <p:cNvPr id="7" name="Picture 5" descr="blue_dat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2663" y="1517800"/>
            <a:ext cx="3333750" cy="496252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573428" y="2762889"/>
            <a:ext cx="2955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corrupted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3428" y="3882138"/>
            <a:ext cx="2955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3428" y="3135972"/>
            <a:ext cx="2955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low-entropy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3428" y="3509055"/>
            <a:ext cx="2955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expensive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6" grpId="0"/>
      <p:bldP spid="28" grpId="1"/>
      <p:bldP spid="8" grpId="0"/>
      <p:bldP spid="9" grpId="0"/>
      <p:bldP spid="10" grpId="0"/>
      <p:bldP spid="11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Line 168"/>
          <p:cNvSpPr>
            <a:spLocks noChangeShapeType="1"/>
          </p:cNvSpPr>
          <p:nvPr/>
        </p:nvSpPr>
        <p:spPr bwMode="auto">
          <a:xfrm flipV="1">
            <a:off x="5207208" y="3056521"/>
            <a:ext cx="1843429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8" name="Line 168"/>
          <p:cNvSpPr>
            <a:spLocks noChangeShapeType="1"/>
          </p:cNvSpPr>
          <p:nvPr/>
        </p:nvSpPr>
        <p:spPr bwMode="auto">
          <a:xfrm flipV="1">
            <a:off x="5198678" y="3713656"/>
            <a:ext cx="1843429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6" name="Line 168"/>
          <p:cNvSpPr>
            <a:spLocks noChangeShapeType="1"/>
          </p:cNvSpPr>
          <p:nvPr/>
        </p:nvSpPr>
        <p:spPr bwMode="auto">
          <a:xfrm flipV="1">
            <a:off x="5223053" y="2414016"/>
            <a:ext cx="1843429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Line 69"/>
          <p:cNvSpPr>
            <a:spLocks noChangeShapeType="1"/>
          </p:cNvSpPr>
          <p:nvPr/>
        </p:nvSpPr>
        <p:spPr bwMode="auto">
          <a:xfrm flipH="1">
            <a:off x="1375257" y="2509113"/>
            <a:ext cx="994865" cy="1111911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5" name="Line 70"/>
          <p:cNvSpPr>
            <a:spLocks noChangeShapeType="1"/>
          </p:cNvSpPr>
          <p:nvPr/>
        </p:nvSpPr>
        <p:spPr bwMode="auto">
          <a:xfrm>
            <a:off x="2435962" y="2414015"/>
            <a:ext cx="921715" cy="116311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" name="Line 72"/>
          <p:cNvSpPr>
            <a:spLocks noChangeShapeType="1"/>
          </p:cNvSpPr>
          <p:nvPr/>
        </p:nvSpPr>
        <p:spPr bwMode="auto">
          <a:xfrm>
            <a:off x="1931213" y="3035808"/>
            <a:ext cx="95097" cy="592531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Line 73"/>
          <p:cNvSpPr>
            <a:spLocks noChangeShapeType="1"/>
          </p:cNvSpPr>
          <p:nvPr/>
        </p:nvSpPr>
        <p:spPr bwMode="auto">
          <a:xfrm flipH="1">
            <a:off x="2684678" y="3021178"/>
            <a:ext cx="219456" cy="599845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9" name="Line 168"/>
          <p:cNvSpPr>
            <a:spLocks noChangeShapeType="1"/>
          </p:cNvSpPr>
          <p:nvPr/>
        </p:nvSpPr>
        <p:spPr bwMode="auto">
          <a:xfrm flipH="1">
            <a:off x="5208422" y="2428647"/>
            <a:ext cx="14631" cy="1258214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0" name="Line 170"/>
          <p:cNvSpPr>
            <a:spLocks noChangeShapeType="1"/>
          </p:cNvSpPr>
          <p:nvPr/>
        </p:nvSpPr>
        <p:spPr bwMode="auto">
          <a:xfrm>
            <a:off x="6056986" y="2435961"/>
            <a:ext cx="14630" cy="1250899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" name="Line 171"/>
          <p:cNvSpPr>
            <a:spLocks noChangeShapeType="1"/>
          </p:cNvSpPr>
          <p:nvPr/>
        </p:nvSpPr>
        <p:spPr bwMode="auto">
          <a:xfrm flipH="1">
            <a:off x="7037222" y="2450592"/>
            <a:ext cx="7316" cy="1243584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" name="Line 175"/>
          <p:cNvSpPr>
            <a:spLocks noChangeShapeType="1"/>
          </p:cNvSpPr>
          <p:nvPr/>
        </p:nvSpPr>
        <p:spPr bwMode="auto">
          <a:xfrm>
            <a:off x="5230368" y="2392070"/>
            <a:ext cx="1843430" cy="1324052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" name="Line 176"/>
          <p:cNvSpPr>
            <a:spLocks noChangeShapeType="1"/>
          </p:cNvSpPr>
          <p:nvPr/>
        </p:nvSpPr>
        <p:spPr bwMode="auto">
          <a:xfrm flipH="1">
            <a:off x="5164531" y="2435962"/>
            <a:ext cx="885139" cy="716889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" name="Line 177"/>
          <p:cNvSpPr>
            <a:spLocks noChangeShapeType="1"/>
          </p:cNvSpPr>
          <p:nvPr/>
        </p:nvSpPr>
        <p:spPr bwMode="auto">
          <a:xfrm>
            <a:off x="6078931" y="2428647"/>
            <a:ext cx="965607" cy="651052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8" name="Line 178"/>
          <p:cNvSpPr>
            <a:spLocks noChangeShapeType="1"/>
          </p:cNvSpPr>
          <p:nvPr/>
        </p:nvSpPr>
        <p:spPr bwMode="auto">
          <a:xfrm flipH="1">
            <a:off x="5215738" y="2370125"/>
            <a:ext cx="1828800" cy="1360627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" name="Line 179"/>
          <p:cNvSpPr>
            <a:spLocks noChangeShapeType="1"/>
          </p:cNvSpPr>
          <p:nvPr/>
        </p:nvSpPr>
        <p:spPr bwMode="auto">
          <a:xfrm>
            <a:off x="5215738" y="3087014"/>
            <a:ext cx="870508" cy="607162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" name="Line 182"/>
          <p:cNvSpPr>
            <a:spLocks noChangeShapeType="1"/>
          </p:cNvSpPr>
          <p:nvPr/>
        </p:nvSpPr>
        <p:spPr bwMode="auto">
          <a:xfrm flipH="1">
            <a:off x="6056986" y="3079699"/>
            <a:ext cx="994866" cy="621792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250824" y="6629400"/>
            <a:ext cx="6283325" cy="228600"/>
          </a:xfrm>
          <a:ln/>
        </p:spPr>
        <p:txBody>
          <a:bodyPr/>
          <a:lstStyle/>
          <a:p>
            <a:r>
              <a:rPr lang="de-DE" dirty="0" smtClean="0"/>
              <a:t>Bernard Chazelle and Wolfgang Mulzer – Data Structures on Event Graphs</a:t>
            </a:r>
            <a:endParaRPr lang="de-DE" dirty="0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946150"/>
            <a:ext cx="8642350" cy="428625"/>
          </a:xfrm>
        </p:spPr>
        <p:txBody>
          <a:bodyPr/>
          <a:lstStyle/>
          <a:p>
            <a:r>
              <a:rPr lang="en-US" dirty="0" smtClean="0"/>
              <a:t>What about more complicated graphs?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201350" y="1434871"/>
            <a:ext cx="85386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What if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</a:t>
            </a:r>
            <a:r>
              <a:rPr lang="en-US" sz="2400" dirty="0" smtClean="0"/>
              <a:t> is a tree, a grid, or something more complicated?</a:t>
            </a:r>
            <a:endParaRPr lang="en-US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201350" y="4222243"/>
            <a:ext cx="84557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The path approach does not work any more</a:t>
            </a:r>
            <a:endParaRPr lang="en-US" sz="2400" dirty="0"/>
          </a:p>
        </p:txBody>
      </p:sp>
      <p:grpSp>
        <p:nvGrpSpPr>
          <p:cNvPr id="10" name="Group 12"/>
          <p:cNvGrpSpPr>
            <a:grpSpLocks/>
          </p:cNvGrpSpPr>
          <p:nvPr/>
        </p:nvGrpSpPr>
        <p:grpSpPr bwMode="auto">
          <a:xfrm>
            <a:off x="2663663" y="2768188"/>
            <a:ext cx="498475" cy="460375"/>
            <a:chOff x="267" y="1966"/>
            <a:chExt cx="314" cy="290"/>
          </a:xfrm>
        </p:grpSpPr>
        <p:sp>
          <p:nvSpPr>
            <p:cNvPr id="11" name="Oval 13"/>
            <p:cNvSpPr>
              <a:spLocks noChangeArrowheads="1"/>
            </p:cNvSpPr>
            <p:nvPr/>
          </p:nvSpPr>
          <p:spPr bwMode="auto">
            <a:xfrm>
              <a:off x="267" y="1966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14"/>
            <p:cNvSpPr txBox="1">
              <a:spLocks noChangeArrowheads="1"/>
            </p:cNvSpPr>
            <p:nvPr/>
          </p:nvSpPr>
          <p:spPr bwMode="auto">
            <a:xfrm>
              <a:off x="291" y="1991"/>
              <a:ext cx="2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I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0</a:t>
              </a:r>
            </a:p>
          </p:txBody>
        </p:sp>
      </p:grpSp>
      <p:grpSp>
        <p:nvGrpSpPr>
          <p:cNvPr id="13" name="Group 15"/>
          <p:cNvGrpSpPr>
            <a:grpSpLocks/>
          </p:cNvGrpSpPr>
          <p:nvPr/>
        </p:nvGrpSpPr>
        <p:grpSpPr bwMode="auto">
          <a:xfrm>
            <a:off x="2203288" y="2153825"/>
            <a:ext cx="498475" cy="460375"/>
            <a:chOff x="243" y="3055"/>
            <a:chExt cx="314" cy="290"/>
          </a:xfrm>
        </p:grpSpPr>
        <p:sp>
          <p:nvSpPr>
            <p:cNvPr id="14" name="Oval 16"/>
            <p:cNvSpPr>
              <a:spLocks noChangeArrowheads="1"/>
            </p:cNvSpPr>
            <p:nvPr/>
          </p:nvSpPr>
          <p:spPr bwMode="auto">
            <a:xfrm>
              <a:off x="243" y="3055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Text Box 17"/>
            <p:cNvSpPr txBox="1">
              <a:spLocks noChangeArrowheads="1"/>
            </p:cNvSpPr>
            <p:nvPr/>
          </p:nvSpPr>
          <p:spPr bwMode="auto">
            <a:xfrm>
              <a:off x="267" y="3079"/>
              <a:ext cx="2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I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7</a:t>
              </a:r>
            </a:p>
          </p:txBody>
        </p:sp>
      </p:grpSp>
      <p:grpSp>
        <p:nvGrpSpPr>
          <p:cNvPr id="16" name="Group 21"/>
          <p:cNvGrpSpPr>
            <a:grpSpLocks/>
          </p:cNvGrpSpPr>
          <p:nvPr/>
        </p:nvGrpSpPr>
        <p:grpSpPr bwMode="auto">
          <a:xfrm>
            <a:off x="1665125" y="2768188"/>
            <a:ext cx="612775" cy="460375"/>
            <a:chOff x="340" y="2620"/>
            <a:chExt cx="386" cy="290"/>
          </a:xfrm>
        </p:grpSpPr>
        <p:sp>
          <p:nvSpPr>
            <p:cNvPr id="17" name="Oval 22"/>
            <p:cNvSpPr>
              <a:spLocks noChangeArrowheads="1"/>
            </p:cNvSpPr>
            <p:nvPr/>
          </p:nvSpPr>
          <p:spPr bwMode="auto">
            <a:xfrm>
              <a:off x="340" y="2620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23"/>
            <p:cNvSpPr txBox="1">
              <a:spLocks noChangeArrowheads="1"/>
            </p:cNvSpPr>
            <p:nvPr/>
          </p:nvSpPr>
          <p:spPr bwMode="auto">
            <a:xfrm>
              <a:off x="340" y="2668"/>
              <a:ext cx="38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dirty="0">
                  <a:solidFill>
                    <a:srgbClr val="FFFF00"/>
                  </a:solidFill>
                </a:rPr>
                <a:t>S</a:t>
              </a:r>
              <a:r>
                <a:rPr lang="en-US" sz="1800" dirty="0">
                  <a:solidFill>
                    <a:schemeClr val="bg1"/>
                  </a:solidFill>
                </a:rPr>
                <a:t>x</a:t>
              </a:r>
              <a:r>
                <a:rPr lang="en-US" sz="1800" baseline="-25000" dirty="0">
                  <a:solidFill>
                    <a:schemeClr val="bg1"/>
                  </a:solidFill>
                </a:rPr>
                <a:t>7</a:t>
              </a:r>
            </a:p>
          </p:txBody>
        </p:sp>
      </p:grpSp>
      <p:grpSp>
        <p:nvGrpSpPr>
          <p:cNvPr id="19" name="Group 27"/>
          <p:cNvGrpSpPr>
            <a:grpSpLocks/>
          </p:cNvGrpSpPr>
          <p:nvPr/>
        </p:nvGrpSpPr>
        <p:grpSpPr bwMode="auto">
          <a:xfrm>
            <a:off x="1126963" y="3382550"/>
            <a:ext cx="534987" cy="460375"/>
            <a:chOff x="920" y="1894"/>
            <a:chExt cx="337" cy="290"/>
          </a:xfrm>
        </p:grpSpPr>
        <p:sp>
          <p:nvSpPr>
            <p:cNvPr id="20" name="Oval 28"/>
            <p:cNvSpPr>
              <a:spLocks noChangeArrowheads="1"/>
            </p:cNvSpPr>
            <p:nvPr/>
          </p:nvSpPr>
          <p:spPr bwMode="auto">
            <a:xfrm>
              <a:off x="945" y="1894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29"/>
            <p:cNvSpPr txBox="1">
              <a:spLocks noChangeArrowheads="1"/>
            </p:cNvSpPr>
            <p:nvPr/>
          </p:nvSpPr>
          <p:spPr bwMode="auto">
            <a:xfrm>
              <a:off x="920" y="1918"/>
              <a:ext cx="33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/>
                <a:t>S</a:t>
              </a:r>
              <a:r>
                <a:rPr lang="en-US" sz="1800">
                  <a:solidFill>
                    <a:srgbClr val="008000"/>
                  </a:solidFill>
                </a:rPr>
                <a:t>x</a:t>
              </a:r>
              <a:r>
                <a:rPr lang="en-US" sz="1800" baseline="-25000">
                  <a:solidFill>
                    <a:srgbClr val="008000"/>
                  </a:solidFill>
                </a:rPr>
                <a:t>2</a:t>
              </a:r>
            </a:p>
          </p:txBody>
        </p:sp>
      </p:grpSp>
      <p:grpSp>
        <p:nvGrpSpPr>
          <p:cNvPr id="22" name="Group 57"/>
          <p:cNvGrpSpPr>
            <a:grpSpLocks/>
          </p:cNvGrpSpPr>
          <p:nvPr/>
        </p:nvGrpSpPr>
        <p:grpSpPr bwMode="auto">
          <a:xfrm>
            <a:off x="1790538" y="3382550"/>
            <a:ext cx="614362" cy="460375"/>
            <a:chOff x="1670" y="2208"/>
            <a:chExt cx="387" cy="290"/>
          </a:xfrm>
        </p:grpSpPr>
        <p:sp>
          <p:nvSpPr>
            <p:cNvPr id="23" name="Oval 58"/>
            <p:cNvSpPr>
              <a:spLocks noChangeArrowheads="1"/>
            </p:cNvSpPr>
            <p:nvPr/>
          </p:nvSpPr>
          <p:spPr bwMode="auto">
            <a:xfrm>
              <a:off x="1670" y="2208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59"/>
            <p:cNvSpPr txBox="1">
              <a:spLocks noChangeArrowheads="1"/>
            </p:cNvSpPr>
            <p:nvPr/>
          </p:nvSpPr>
          <p:spPr bwMode="auto">
            <a:xfrm>
              <a:off x="1670" y="2233"/>
              <a:ext cx="38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D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25" name="Group 60"/>
          <p:cNvGrpSpPr>
            <a:grpSpLocks/>
          </p:cNvGrpSpPr>
          <p:nvPr/>
        </p:nvGrpSpPr>
        <p:grpSpPr bwMode="auto">
          <a:xfrm>
            <a:off x="2533488" y="3382550"/>
            <a:ext cx="460375" cy="460375"/>
            <a:chOff x="1162" y="3394"/>
            <a:chExt cx="290" cy="290"/>
          </a:xfrm>
        </p:grpSpPr>
        <p:sp>
          <p:nvSpPr>
            <p:cNvPr id="26" name="Oval 61"/>
            <p:cNvSpPr>
              <a:spLocks noChangeArrowheads="1"/>
            </p:cNvSpPr>
            <p:nvPr/>
          </p:nvSpPr>
          <p:spPr bwMode="auto">
            <a:xfrm>
              <a:off x="1162" y="3394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Text Box 62"/>
            <p:cNvSpPr txBox="1">
              <a:spLocks noChangeArrowheads="1"/>
            </p:cNvSpPr>
            <p:nvPr/>
          </p:nvSpPr>
          <p:spPr bwMode="auto">
            <a:xfrm>
              <a:off x="1162" y="3418"/>
              <a:ext cx="2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I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9</a:t>
              </a:r>
            </a:p>
          </p:txBody>
        </p:sp>
      </p:grpSp>
      <p:grpSp>
        <p:nvGrpSpPr>
          <p:cNvPr id="28" name="Group 63"/>
          <p:cNvGrpSpPr>
            <a:grpSpLocks/>
          </p:cNvGrpSpPr>
          <p:nvPr/>
        </p:nvGrpSpPr>
        <p:grpSpPr bwMode="auto">
          <a:xfrm>
            <a:off x="1126963" y="3382550"/>
            <a:ext cx="534987" cy="460375"/>
            <a:chOff x="920" y="1894"/>
            <a:chExt cx="337" cy="290"/>
          </a:xfrm>
        </p:grpSpPr>
        <p:sp>
          <p:nvSpPr>
            <p:cNvPr id="29" name="Oval 64"/>
            <p:cNvSpPr>
              <a:spLocks noChangeArrowheads="1"/>
            </p:cNvSpPr>
            <p:nvPr/>
          </p:nvSpPr>
          <p:spPr bwMode="auto">
            <a:xfrm>
              <a:off x="945" y="1894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Text Box 65"/>
            <p:cNvSpPr txBox="1">
              <a:spLocks noChangeArrowheads="1"/>
            </p:cNvSpPr>
            <p:nvPr/>
          </p:nvSpPr>
          <p:spPr bwMode="auto">
            <a:xfrm>
              <a:off x="920" y="1918"/>
              <a:ext cx="33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S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31" name="Group 66"/>
          <p:cNvGrpSpPr>
            <a:grpSpLocks/>
          </p:cNvGrpSpPr>
          <p:nvPr/>
        </p:nvGrpSpPr>
        <p:grpSpPr bwMode="auto">
          <a:xfrm>
            <a:off x="3124038" y="3382550"/>
            <a:ext cx="576262" cy="460375"/>
            <a:chOff x="1743" y="3079"/>
            <a:chExt cx="363" cy="290"/>
          </a:xfrm>
        </p:grpSpPr>
        <p:sp>
          <p:nvSpPr>
            <p:cNvPr id="32" name="Oval 67"/>
            <p:cNvSpPr>
              <a:spLocks noChangeArrowheads="1"/>
            </p:cNvSpPr>
            <p:nvPr/>
          </p:nvSpPr>
          <p:spPr bwMode="auto">
            <a:xfrm>
              <a:off x="1743" y="3079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Text Box 68"/>
            <p:cNvSpPr txBox="1">
              <a:spLocks noChangeArrowheads="1"/>
            </p:cNvSpPr>
            <p:nvPr/>
          </p:nvSpPr>
          <p:spPr bwMode="auto">
            <a:xfrm>
              <a:off x="1743" y="3104"/>
              <a:ext cx="36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D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9</a:t>
              </a:r>
            </a:p>
          </p:txBody>
        </p:sp>
      </p:grpSp>
      <p:grpSp>
        <p:nvGrpSpPr>
          <p:cNvPr id="41" name="Group 75"/>
          <p:cNvGrpSpPr>
            <a:grpSpLocks/>
          </p:cNvGrpSpPr>
          <p:nvPr/>
        </p:nvGrpSpPr>
        <p:grpSpPr bwMode="auto">
          <a:xfrm>
            <a:off x="6811800" y="2153825"/>
            <a:ext cx="498475" cy="460375"/>
            <a:chOff x="267" y="1966"/>
            <a:chExt cx="314" cy="290"/>
          </a:xfrm>
        </p:grpSpPr>
        <p:sp>
          <p:nvSpPr>
            <p:cNvPr id="42" name="Oval 76"/>
            <p:cNvSpPr>
              <a:spLocks noChangeArrowheads="1"/>
            </p:cNvSpPr>
            <p:nvPr/>
          </p:nvSpPr>
          <p:spPr bwMode="auto">
            <a:xfrm>
              <a:off x="267" y="1966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Text Box 77"/>
            <p:cNvSpPr txBox="1">
              <a:spLocks noChangeArrowheads="1"/>
            </p:cNvSpPr>
            <p:nvPr/>
          </p:nvSpPr>
          <p:spPr bwMode="auto">
            <a:xfrm>
              <a:off x="291" y="1991"/>
              <a:ext cx="2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I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0</a:t>
              </a:r>
            </a:p>
          </p:txBody>
        </p:sp>
      </p:grpSp>
      <p:grpSp>
        <p:nvGrpSpPr>
          <p:cNvPr id="44" name="Group 78"/>
          <p:cNvGrpSpPr>
            <a:grpSpLocks/>
          </p:cNvGrpSpPr>
          <p:nvPr/>
        </p:nvGrpSpPr>
        <p:grpSpPr bwMode="auto">
          <a:xfrm>
            <a:off x="4987763" y="2153825"/>
            <a:ext cx="498475" cy="460375"/>
            <a:chOff x="243" y="3055"/>
            <a:chExt cx="314" cy="290"/>
          </a:xfrm>
        </p:grpSpPr>
        <p:sp>
          <p:nvSpPr>
            <p:cNvPr id="45" name="Oval 79"/>
            <p:cNvSpPr>
              <a:spLocks noChangeArrowheads="1"/>
            </p:cNvSpPr>
            <p:nvPr/>
          </p:nvSpPr>
          <p:spPr bwMode="auto">
            <a:xfrm>
              <a:off x="243" y="3055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Text Box 80"/>
            <p:cNvSpPr txBox="1">
              <a:spLocks noChangeArrowheads="1"/>
            </p:cNvSpPr>
            <p:nvPr/>
          </p:nvSpPr>
          <p:spPr bwMode="auto">
            <a:xfrm>
              <a:off x="267" y="3079"/>
              <a:ext cx="2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I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7</a:t>
              </a:r>
            </a:p>
          </p:txBody>
        </p:sp>
      </p:grpSp>
      <p:grpSp>
        <p:nvGrpSpPr>
          <p:cNvPr id="47" name="Group 81"/>
          <p:cNvGrpSpPr>
            <a:grpSpLocks/>
          </p:cNvGrpSpPr>
          <p:nvPr/>
        </p:nvGrpSpPr>
        <p:grpSpPr bwMode="auto">
          <a:xfrm>
            <a:off x="5841838" y="2825338"/>
            <a:ext cx="614362" cy="460375"/>
            <a:chOff x="1670" y="2208"/>
            <a:chExt cx="387" cy="290"/>
          </a:xfrm>
        </p:grpSpPr>
        <p:sp>
          <p:nvSpPr>
            <p:cNvPr id="48" name="Oval 82"/>
            <p:cNvSpPr>
              <a:spLocks noChangeArrowheads="1"/>
            </p:cNvSpPr>
            <p:nvPr/>
          </p:nvSpPr>
          <p:spPr bwMode="auto">
            <a:xfrm>
              <a:off x="1670" y="2208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Text Box 83"/>
            <p:cNvSpPr txBox="1">
              <a:spLocks noChangeArrowheads="1"/>
            </p:cNvSpPr>
            <p:nvPr/>
          </p:nvSpPr>
          <p:spPr bwMode="auto">
            <a:xfrm>
              <a:off x="1670" y="2233"/>
              <a:ext cx="38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D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50" name="Group 84"/>
          <p:cNvGrpSpPr>
            <a:grpSpLocks/>
          </p:cNvGrpSpPr>
          <p:nvPr/>
        </p:nvGrpSpPr>
        <p:grpSpPr bwMode="auto">
          <a:xfrm>
            <a:off x="5841838" y="2153825"/>
            <a:ext cx="612775" cy="460375"/>
            <a:chOff x="340" y="2620"/>
            <a:chExt cx="386" cy="290"/>
          </a:xfrm>
        </p:grpSpPr>
        <p:sp>
          <p:nvSpPr>
            <p:cNvPr id="51" name="Oval 85"/>
            <p:cNvSpPr>
              <a:spLocks noChangeArrowheads="1"/>
            </p:cNvSpPr>
            <p:nvPr/>
          </p:nvSpPr>
          <p:spPr bwMode="auto">
            <a:xfrm>
              <a:off x="340" y="2620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Text Box 86"/>
            <p:cNvSpPr txBox="1">
              <a:spLocks noChangeArrowheads="1"/>
            </p:cNvSpPr>
            <p:nvPr/>
          </p:nvSpPr>
          <p:spPr bwMode="auto">
            <a:xfrm>
              <a:off x="340" y="2668"/>
              <a:ext cx="38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S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7</a:t>
              </a:r>
            </a:p>
          </p:txBody>
        </p:sp>
      </p:grpSp>
      <p:grpSp>
        <p:nvGrpSpPr>
          <p:cNvPr id="53" name="Group 87"/>
          <p:cNvGrpSpPr>
            <a:grpSpLocks/>
          </p:cNvGrpSpPr>
          <p:nvPr/>
        </p:nvGrpSpPr>
        <p:grpSpPr bwMode="auto">
          <a:xfrm>
            <a:off x="6811800" y="2825338"/>
            <a:ext cx="460375" cy="460375"/>
            <a:chOff x="1162" y="3394"/>
            <a:chExt cx="290" cy="290"/>
          </a:xfrm>
        </p:grpSpPr>
        <p:sp>
          <p:nvSpPr>
            <p:cNvPr id="54" name="Oval 88"/>
            <p:cNvSpPr>
              <a:spLocks noChangeArrowheads="1"/>
            </p:cNvSpPr>
            <p:nvPr/>
          </p:nvSpPr>
          <p:spPr bwMode="auto">
            <a:xfrm>
              <a:off x="1162" y="3394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Text Box 89"/>
            <p:cNvSpPr txBox="1">
              <a:spLocks noChangeArrowheads="1"/>
            </p:cNvSpPr>
            <p:nvPr/>
          </p:nvSpPr>
          <p:spPr bwMode="auto">
            <a:xfrm>
              <a:off x="1162" y="3418"/>
              <a:ext cx="2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I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9</a:t>
              </a:r>
            </a:p>
          </p:txBody>
        </p:sp>
      </p:grpSp>
      <p:grpSp>
        <p:nvGrpSpPr>
          <p:cNvPr id="57" name="Group 90"/>
          <p:cNvGrpSpPr>
            <a:grpSpLocks/>
          </p:cNvGrpSpPr>
          <p:nvPr/>
        </p:nvGrpSpPr>
        <p:grpSpPr bwMode="auto">
          <a:xfrm>
            <a:off x="4987763" y="2825338"/>
            <a:ext cx="534987" cy="460375"/>
            <a:chOff x="920" y="1894"/>
            <a:chExt cx="337" cy="290"/>
          </a:xfrm>
        </p:grpSpPr>
        <p:sp>
          <p:nvSpPr>
            <p:cNvPr id="58" name="Oval 91"/>
            <p:cNvSpPr>
              <a:spLocks noChangeArrowheads="1"/>
            </p:cNvSpPr>
            <p:nvPr/>
          </p:nvSpPr>
          <p:spPr bwMode="auto">
            <a:xfrm>
              <a:off x="945" y="1894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Text Box 92"/>
            <p:cNvSpPr txBox="1">
              <a:spLocks noChangeArrowheads="1"/>
            </p:cNvSpPr>
            <p:nvPr/>
          </p:nvSpPr>
          <p:spPr bwMode="auto">
            <a:xfrm>
              <a:off x="920" y="1918"/>
              <a:ext cx="33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S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2</a:t>
              </a:r>
            </a:p>
          </p:txBody>
        </p:sp>
      </p:grpSp>
      <p:grpSp>
        <p:nvGrpSpPr>
          <p:cNvPr id="60" name="Group 93"/>
          <p:cNvGrpSpPr>
            <a:grpSpLocks/>
          </p:cNvGrpSpPr>
          <p:nvPr/>
        </p:nvGrpSpPr>
        <p:grpSpPr bwMode="auto">
          <a:xfrm>
            <a:off x="5841838" y="3498438"/>
            <a:ext cx="460375" cy="460375"/>
            <a:chOff x="1162" y="2499"/>
            <a:chExt cx="290" cy="290"/>
          </a:xfrm>
        </p:grpSpPr>
        <p:sp>
          <p:nvSpPr>
            <p:cNvPr id="61" name="Oval 94"/>
            <p:cNvSpPr>
              <a:spLocks noChangeArrowheads="1"/>
            </p:cNvSpPr>
            <p:nvPr/>
          </p:nvSpPr>
          <p:spPr bwMode="auto">
            <a:xfrm>
              <a:off x="1162" y="2499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Text Box 95"/>
            <p:cNvSpPr txBox="1">
              <a:spLocks noChangeArrowheads="1"/>
            </p:cNvSpPr>
            <p:nvPr/>
          </p:nvSpPr>
          <p:spPr bwMode="auto">
            <a:xfrm>
              <a:off x="1162" y="2499"/>
              <a:ext cx="2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I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5</a:t>
              </a:r>
            </a:p>
          </p:txBody>
        </p:sp>
      </p:grpSp>
      <p:grpSp>
        <p:nvGrpSpPr>
          <p:cNvPr id="63" name="Group 96"/>
          <p:cNvGrpSpPr>
            <a:grpSpLocks/>
          </p:cNvGrpSpPr>
          <p:nvPr/>
        </p:nvGrpSpPr>
        <p:grpSpPr bwMode="auto">
          <a:xfrm>
            <a:off x="4987763" y="3498438"/>
            <a:ext cx="576262" cy="460375"/>
            <a:chOff x="1743" y="3079"/>
            <a:chExt cx="363" cy="290"/>
          </a:xfrm>
        </p:grpSpPr>
        <p:sp>
          <p:nvSpPr>
            <p:cNvPr id="64" name="Oval 97"/>
            <p:cNvSpPr>
              <a:spLocks noChangeArrowheads="1"/>
            </p:cNvSpPr>
            <p:nvPr/>
          </p:nvSpPr>
          <p:spPr bwMode="auto">
            <a:xfrm>
              <a:off x="1743" y="3079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Text Box 98"/>
            <p:cNvSpPr txBox="1">
              <a:spLocks noChangeArrowheads="1"/>
            </p:cNvSpPr>
            <p:nvPr/>
          </p:nvSpPr>
          <p:spPr bwMode="auto">
            <a:xfrm>
              <a:off x="1743" y="3104"/>
              <a:ext cx="36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D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9</a:t>
              </a:r>
            </a:p>
          </p:txBody>
        </p:sp>
      </p:grpSp>
      <p:grpSp>
        <p:nvGrpSpPr>
          <p:cNvPr id="66" name="Group 165"/>
          <p:cNvGrpSpPr>
            <a:grpSpLocks/>
          </p:cNvGrpSpPr>
          <p:nvPr/>
        </p:nvGrpSpPr>
        <p:grpSpPr bwMode="auto">
          <a:xfrm>
            <a:off x="6811800" y="3498438"/>
            <a:ext cx="498475" cy="460375"/>
            <a:chOff x="243" y="3055"/>
            <a:chExt cx="314" cy="290"/>
          </a:xfrm>
        </p:grpSpPr>
        <p:sp>
          <p:nvSpPr>
            <p:cNvPr id="67" name="Oval 166"/>
            <p:cNvSpPr>
              <a:spLocks noChangeArrowheads="1"/>
            </p:cNvSpPr>
            <p:nvPr/>
          </p:nvSpPr>
          <p:spPr bwMode="auto">
            <a:xfrm>
              <a:off x="243" y="3055"/>
              <a:ext cx="290" cy="290"/>
            </a:xfrm>
            <a:prstGeom prst="ellipse">
              <a:avLst/>
            </a:prstGeom>
            <a:solidFill>
              <a:srgbClr val="80008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8" name="Text Box 167"/>
            <p:cNvSpPr txBox="1">
              <a:spLocks noChangeArrowheads="1"/>
            </p:cNvSpPr>
            <p:nvPr/>
          </p:nvSpPr>
          <p:spPr bwMode="auto">
            <a:xfrm>
              <a:off x="267" y="3079"/>
              <a:ext cx="29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>
                  <a:solidFill>
                    <a:srgbClr val="FFFF00"/>
                  </a:solidFill>
                </a:rPr>
                <a:t>I</a:t>
              </a:r>
              <a:r>
                <a:rPr lang="en-US" sz="1800">
                  <a:solidFill>
                    <a:schemeClr val="bg1"/>
                  </a:solidFill>
                </a:rPr>
                <a:t>x</a:t>
              </a:r>
              <a:r>
                <a:rPr lang="en-US" sz="1800" baseline="-25000">
                  <a:solidFill>
                    <a:schemeClr val="bg1"/>
                  </a:solidFill>
                </a:rPr>
                <a:t>7</a:t>
              </a:r>
            </a:p>
          </p:txBody>
        </p:sp>
      </p:grpSp>
      <p:sp>
        <p:nvSpPr>
          <p:cNvPr id="155" name="TextBox 154"/>
          <p:cNvSpPr txBox="1"/>
          <p:nvPr/>
        </p:nvSpPr>
        <p:spPr>
          <a:xfrm>
            <a:off x="201350" y="4842191"/>
            <a:ext cx="84557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We conjecture that in this case the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O(log </a:t>
            </a:r>
            <a:r>
              <a:rPr lang="en-US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log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n)</a:t>
            </a:r>
            <a:r>
              <a:rPr lang="en-US" sz="2400" dirty="0" smtClean="0"/>
              <a:t> bound from van </a:t>
            </a:r>
            <a:r>
              <a:rPr lang="en-US" sz="2400" dirty="0" err="1" smtClean="0"/>
              <a:t>Emde</a:t>
            </a:r>
            <a:r>
              <a:rPr lang="en-US" sz="2400" dirty="0" smtClean="0"/>
              <a:t> Boas trees is optimal (but we do not know).</a:t>
            </a:r>
            <a:endParaRPr lang="en-US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250824" y="6629400"/>
            <a:ext cx="6283325" cy="228600"/>
          </a:xfrm>
          <a:ln/>
        </p:spPr>
        <p:txBody>
          <a:bodyPr/>
          <a:lstStyle/>
          <a:p>
            <a:r>
              <a:rPr lang="de-DE" dirty="0" smtClean="0"/>
              <a:t>Bernard Chazelle and Wolfgang Mulzer – Data Structures on Event Graphs</a:t>
            </a:r>
            <a:endParaRPr lang="de-DE" dirty="0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946150"/>
            <a:ext cx="8642350" cy="428625"/>
          </a:xfrm>
        </p:spPr>
        <p:txBody>
          <a:bodyPr/>
          <a:lstStyle/>
          <a:p>
            <a:r>
              <a:rPr lang="de-DE" dirty="0" smtClean="0"/>
              <a:t>Conclusion and open problems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50825" y="1876221"/>
            <a:ext cx="8258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 charset="0"/>
                <a:sym typeface="Symbol"/>
              </a:rPr>
              <a:t>A new way to model request sequences to a data structure.</a:t>
            </a:r>
            <a:endParaRPr lang="en-US" sz="2400" b="1" baseline="-25000" dirty="0" smtClean="0">
              <a:solidFill>
                <a:schemeClr val="tx2">
                  <a:lumMod val="60000"/>
                  <a:lumOff val="40000"/>
                </a:schemeClr>
              </a:solidFill>
              <a:cs typeface="Arial" charset="0"/>
              <a:sym typeface="Symbol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0825" y="2727408"/>
            <a:ext cx="82580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 charset="0"/>
              </a:rPr>
              <a:t>Can be applied to any data structuring problem.</a:t>
            </a:r>
            <a:endParaRPr lang="en-US" sz="2400" b="1" baseline="-25000" dirty="0" smtClean="0">
              <a:solidFill>
                <a:schemeClr val="tx2">
                  <a:lumMod val="60000"/>
                  <a:lumOff val="40000"/>
                </a:schemeClr>
              </a:solidFill>
              <a:cs typeface="Arial" charset="0"/>
              <a:sym typeface="Symbol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50825" y="3578595"/>
            <a:ext cx="82580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 charset="0"/>
                <a:sym typeface="Symbol"/>
              </a:rPr>
              <a:t>More algorithmic questions on decorated graphs, e.g., can we estimate the size of the unique sink efficiently? </a:t>
            </a:r>
            <a:endParaRPr lang="en-US" sz="2400" b="1" baseline="-25000" dirty="0" smtClean="0">
              <a:cs typeface="Arial" charset="0"/>
              <a:sym typeface="Symbol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0825" y="4799113"/>
            <a:ext cx="82580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cs typeface="Arial" charset="0"/>
                <a:sym typeface="Symbol"/>
              </a:rPr>
              <a:t>Can we prove lower bounds for the successor problem on general event graphs?</a:t>
            </a:r>
            <a:endParaRPr lang="en-US" sz="2400" b="1" baseline="-25000" dirty="0" smtClean="0">
              <a:cs typeface="Arial" charset="0"/>
              <a:sym typeface="Symbol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250825" y="6629400"/>
            <a:ext cx="5976938" cy="228600"/>
          </a:xfrm>
          <a:ln/>
        </p:spPr>
        <p:txBody>
          <a:bodyPr/>
          <a:lstStyle/>
          <a:p>
            <a:r>
              <a:rPr lang="de-DE" dirty="0" smtClean="0"/>
              <a:t>Bernard Chazelle and Wolfgang Mulzer – Data Structures on Event Graphs</a:t>
            </a:r>
            <a:endParaRPr lang="de-DE" dirty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409825" y="2579688"/>
            <a:ext cx="6194348" cy="659271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85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800" b="1" i="0" u="none" strike="noStrike" kern="0" cap="none" spc="0" normalizeH="0" baseline="0" noProof="0" dirty="0" smtClean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Thank you!</a:t>
            </a:r>
            <a:endParaRPr kumimoji="0" lang="de-DE" sz="8800" b="1" i="0" u="none" strike="noStrike" kern="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 bwMode="auto">
          <a:xfrm>
            <a:off x="3883230" y="4548248"/>
            <a:ext cx="4892635" cy="168629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349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250824" y="6629400"/>
            <a:ext cx="6283325" cy="228600"/>
          </a:xfrm>
          <a:ln/>
        </p:spPr>
        <p:txBody>
          <a:bodyPr/>
          <a:lstStyle/>
          <a:p>
            <a:r>
              <a:rPr lang="de-DE" dirty="0" smtClean="0"/>
              <a:t>Bernard Chazelle and Wolfgang Mulzer – Data Structures on Event Graphs</a:t>
            </a:r>
            <a:endParaRPr lang="de-DE" dirty="0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946150"/>
            <a:ext cx="8642350" cy="428625"/>
          </a:xfrm>
        </p:spPr>
        <p:txBody>
          <a:bodyPr/>
          <a:lstStyle/>
          <a:p>
            <a:r>
              <a:rPr lang="de-DE" dirty="0" smtClean="0"/>
              <a:t>It‘s the data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908326" y="1876221"/>
            <a:ext cx="3953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Data can be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4573428" y="2389806"/>
            <a:ext cx="2955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huge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951874" y="4916523"/>
            <a:ext cx="47553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We study a model that represents </a:t>
            </a:r>
            <a:r>
              <a:rPr lang="en-US" sz="2400" i="1" dirty="0" smtClean="0"/>
              <a:t>temporal locality </a:t>
            </a:r>
            <a:r>
              <a:rPr lang="en-US" sz="2400" dirty="0" smtClean="0"/>
              <a:t>of the data.</a:t>
            </a:r>
            <a:endParaRPr lang="en-US" sz="2400" dirty="0"/>
          </a:p>
        </p:txBody>
      </p:sp>
      <p:pic>
        <p:nvPicPr>
          <p:cNvPr id="7" name="Picture 5" descr="blue_dat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2663" y="1517800"/>
            <a:ext cx="3333750" cy="4962525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4573428" y="2762889"/>
            <a:ext cx="2955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corrupted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3428" y="3882138"/>
            <a:ext cx="2955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…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3428" y="3135972"/>
            <a:ext cx="2955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low-entropy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3428" y="3509055"/>
            <a:ext cx="29555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dirty="0" smtClean="0"/>
              <a:t>expensive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250824" y="6629400"/>
            <a:ext cx="6283325" cy="228600"/>
          </a:xfrm>
          <a:ln/>
        </p:spPr>
        <p:txBody>
          <a:bodyPr/>
          <a:lstStyle/>
          <a:p>
            <a:r>
              <a:rPr lang="de-DE" dirty="0" smtClean="0"/>
              <a:t>Bernard Chazelle and Wolfgang Mulzer – Data Structures on Event Graphs</a:t>
            </a:r>
            <a:endParaRPr lang="de-DE" dirty="0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946150"/>
            <a:ext cx="8642350" cy="428625"/>
          </a:xfrm>
        </p:spPr>
        <p:txBody>
          <a:bodyPr/>
          <a:lstStyle/>
          <a:p>
            <a:r>
              <a:rPr lang="en-US" dirty="0" smtClean="0"/>
              <a:t>A concrete problem – successor search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38950" y="1733721"/>
            <a:ext cx="7563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/>
              <a:t>Given: </a:t>
            </a:r>
            <a:r>
              <a:rPr lang="en-US" sz="2400" dirty="0" smtClean="0"/>
              <a:t>An ordered universe </a:t>
            </a:r>
            <a:r>
              <a:rPr lang="en-US" sz="2400" dirty="0" smtClean="0">
                <a:solidFill>
                  <a:srgbClr val="0000FF"/>
                </a:solidFill>
              </a:rPr>
              <a:t>U</a:t>
            </a:r>
            <a:r>
              <a:rPr lang="en-US" sz="2400" dirty="0" smtClean="0"/>
              <a:t> of </a:t>
            </a:r>
            <a:r>
              <a:rPr lang="en-US" sz="2400" dirty="0" smtClean="0">
                <a:solidFill>
                  <a:srgbClr val="0000FF"/>
                </a:solidFill>
              </a:rPr>
              <a:t>n</a:t>
            </a:r>
            <a:r>
              <a:rPr lang="en-US" sz="2400" dirty="0" smtClean="0"/>
              <a:t> elements</a:t>
            </a:r>
          </a:p>
        </p:txBody>
      </p:sp>
      <p:grpSp>
        <p:nvGrpSpPr>
          <p:cNvPr id="8" name="Group 320"/>
          <p:cNvGrpSpPr>
            <a:grpSpLocks/>
          </p:cNvGrpSpPr>
          <p:nvPr/>
        </p:nvGrpSpPr>
        <p:grpSpPr bwMode="auto">
          <a:xfrm>
            <a:off x="461463" y="2336125"/>
            <a:ext cx="762000" cy="762000"/>
            <a:chOff x="507" y="2880"/>
            <a:chExt cx="480" cy="480"/>
          </a:xfrm>
        </p:grpSpPr>
        <p:sp>
          <p:nvSpPr>
            <p:cNvPr id="9" name="Oval 321"/>
            <p:cNvSpPr>
              <a:spLocks noChangeArrowheads="1"/>
            </p:cNvSpPr>
            <p:nvPr/>
          </p:nvSpPr>
          <p:spPr bwMode="auto">
            <a:xfrm>
              <a:off x="507" y="2880"/>
              <a:ext cx="480" cy="480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10" name="Text Box 322"/>
            <p:cNvSpPr txBox="1">
              <a:spLocks noChangeArrowheads="1"/>
            </p:cNvSpPr>
            <p:nvPr/>
          </p:nvSpPr>
          <p:spPr bwMode="auto">
            <a:xfrm>
              <a:off x="624" y="292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x</a:t>
              </a:r>
              <a:r>
                <a:rPr lang="en-US" baseline="-25000">
                  <a:solidFill>
                    <a:srgbClr val="FFFF00"/>
                  </a:solidFill>
                </a:rPr>
                <a:t>1</a:t>
              </a:r>
            </a:p>
          </p:txBody>
        </p:sp>
      </p:grpSp>
      <p:grpSp>
        <p:nvGrpSpPr>
          <p:cNvPr id="11" name="Group 323"/>
          <p:cNvGrpSpPr>
            <a:grpSpLocks/>
          </p:cNvGrpSpPr>
          <p:nvPr/>
        </p:nvGrpSpPr>
        <p:grpSpPr bwMode="auto">
          <a:xfrm>
            <a:off x="1280613" y="2336125"/>
            <a:ext cx="762000" cy="762000"/>
            <a:chOff x="507" y="2880"/>
            <a:chExt cx="480" cy="480"/>
          </a:xfrm>
        </p:grpSpPr>
        <p:sp>
          <p:nvSpPr>
            <p:cNvPr id="12" name="Oval 324"/>
            <p:cNvSpPr>
              <a:spLocks noChangeArrowheads="1"/>
            </p:cNvSpPr>
            <p:nvPr/>
          </p:nvSpPr>
          <p:spPr bwMode="auto">
            <a:xfrm>
              <a:off x="507" y="2880"/>
              <a:ext cx="480" cy="480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13" name="Text Box 325"/>
            <p:cNvSpPr txBox="1">
              <a:spLocks noChangeArrowheads="1"/>
            </p:cNvSpPr>
            <p:nvPr/>
          </p:nvSpPr>
          <p:spPr bwMode="auto">
            <a:xfrm>
              <a:off x="624" y="292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x</a:t>
              </a:r>
              <a:r>
                <a:rPr lang="en-US" baseline="-25000">
                  <a:solidFill>
                    <a:srgbClr val="FFFF00"/>
                  </a:solidFill>
                </a:rPr>
                <a:t>2</a:t>
              </a:r>
            </a:p>
          </p:txBody>
        </p:sp>
      </p:grpSp>
      <p:sp>
        <p:nvSpPr>
          <p:cNvPr id="14" name="Oval 327"/>
          <p:cNvSpPr>
            <a:spLocks noChangeArrowheads="1"/>
          </p:cNvSpPr>
          <p:nvPr/>
        </p:nvSpPr>
        <p:spPr bwMode="auto">
          <a:xfrm>
            <a:off x="2099763" y="2336125"/>
            <a:ext cx="762000" cy="762000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" name="Text Box 328"/>
          <p:cNvSpPr txBox="1">
            <a:spLocks noChangeArrowheads="1"/>
          </p:cNvSpPr>
          <p:nvPr/>
        </p:nvSpPr>
        <p:spPr bwMode="auto">
          <a:xfrm>
            <a:off x="2285500" y="2412325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x</a:t>
            </a:r>
            <a:r>
              <a:rPr lang="en-US" baseline="-25000">
                <a:solidFill>
                  <a:srgbClr val="FFFF00"/>
                </a:solidFill>
              </a:rPr>
              <a:t>3</a:t>
            </a:r>
          </a:p>
        </p:txBody>
      </p:sp>
      <p:grpSp>
        <p:nvGrpSpPr>
          <p:cNvPr id="16" name="Group 329"/>
          <p:cNvGrpSpPr>
            <a:grpSpLocks/>
          </p:cNvGrpSpPr>
          <p:nvPr/>
        </p:nvGrpSpPr>
        <p:grpSpPr bwMode="auto">
          <a:xfrm>
            <a:off x="2918913" y="2336125"/>
            <a:ext cx="762000" cy="762000"/>
            <a:chOff x="507" y="2880"/>
            <a:chExt cx="480" cy="480"/>
          </a:xfrm>
        </p:grpSpPr>
        <p:sp>
          <p:nvSpPr>
            <p:cNvPr id="17" name="Oval 330"/>
            <p:cNvSpPr>
              <a:spLocks noChangeArrowheads="1"/>
            </p:cNvSpPr>
            <p:nvPr/>
          </p:nvSpPr>
          <p:spPr bwMode="auto">
            <a:xfrm>
              <a:off x="507" y="2880"/>
              <a:ext cx="480" cy="480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18" name="Text Box 331"/>
            <p:cNvSpPr txBox="1">
              <a:spLocks noChangeArrowheads="1"/>
            </p:cNvSpPr>
            <p:nvPr/>
          </p:nvSpPr>
          <p:spPr bwMode="auto">
            <a:xfrm>
              <a:off x="624" y="292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x</a:t>
              </a:r>
              <a:r>
                <a:rPr lang="en-US" baseline="-25000">
                  <a:solidFill>
                    <a:srgbClr val="FFFF00"/>
                  </a:solidFill>
                </a:rPr>
                <a:t>4</a:t>
              </a:r>
            </a:p>
          </p:txBody>
        </p:sp>
      </p:grpSp>
      <p:grpSp>
        <p:nvGrpSpPr>
          <p:cNvPr id="19" name="Group 332"/>
          <p:cNvGrpSpPr>
            <a:grpSpLocks/>
          </p:cNvGrpSpPr>
          <p:nvPr/>
        </p:nvGrpSpPr>
        <p:grpSpPr bwMode="auto">
          <a:xfrm>
            <a:off x="3738063" y="2336125"/>
            <a:ext cx="762000" cy="762000"/>
            <a:chOff x="507" y="2880"/>
            <a:chExt cx="480" cy="480"/>
          </a:xfrm>
        </p:grpSpPr>
        <p:sp>
          <p:nvSpPr>
            <p:cNvPr id="20" name="Oval 333"/>
            <p:cNvSpPr>
              <a:spLocks noChangeArrowheads="1"/>
            </p:cNvSpPr>
            <p:nvPr/>
          </p:nvSpPr>
          <p:spPr bwMode="auto">
            <a:xfrm>
              <a:off x="507" y="2880"/>
              <a:ext cx="480" cy="480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21" name="Text Box 334"/>
            <p:cNvSpPr txBox="1">
              <a:spLocks noChangeArrowheads="1"/>
            </p:cNvSpPr>
            <p:nvPr/>
          </p:nvSpPr>
          <p:spPr bwMode="auto">
            <a:xfrm>
              <a:off x="624" y="292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x</a:t>
              </a:r>
              <a:r>
                <a:rPr lang="en-US" baseline="-25000">
                  <a:solidFill>
                    <a:srgbClr val="FFFF00"/>
                  </a:solidFill>
                </a:rPr>
                <a:t>5</a:t>
              </a:r>
            </a:p>
          </p:txBody>
        </p:sp>
      </p:grpSp>
      <p:sp>
        <p:nvSpPr>
          <p:cNvPr id="22" name="Oval 336"/>
          <p:cNvSpPr>
            <a:spLocks noChangeArrowheads="1"/>
          </p:cNvSpPr>
          <p:nvPr/>
        </p:nvSpPr>
        <p:spPr bwMode="auto">
          <a:xfrm>
            <a:off x="4558800" y="2336125"/>
            <a:ext cx="762000" cy="762000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24" name="Text Box 337"/>
          <p:cNvSpPr txBox="1">
            <a:spLocks noChangeArrowheads="1"/>
          </p:cNvSpPr>
          <p:nvPr/>
        </p:nvSpPr>
        <p:spPr bwMode="auto">
          <a:xfrm>
            <a:off x="4744538" y="2412325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x</a:t>
            </a:r>
            <a:r>
              <a:rPr lang="en-US" baseline="-25000">
                <a:solidFill>
                  <a:srgbClr val="FFFF00"/>
                </a:solidFill>
              </a:rPr>
              <a:t>6</a:t>
            </a:r>
          </a:p>
        </p:txBody>
      </p:sp>
      <p:grpSp>
        <p:nvGrpSpPr>
          <p:cNvPr id="25" name="Group 338"/>
          <p:cNvGrpSpPr>
            <a:grpSpLocks/>
          </p:cNvGrpSpPr>
          <p:nvPr/>
        </p:nvGrpSpPr>
        <p:grpSpPr bwMode="auto">
          <a:xfrm>
            <a:off x="5377950" y="2336125"/>
            <a:ext cx="762000" cy="762000"/>
            <a:chOff x="507" y="2880"/>
            <a:chExt cx="480" cy="480"/>
          </a:xfrm>
        </p:grpSpPr>
        <p:sp>
          <p:nvSpPr>
            <p:cNvPr id="27" name="Oval 339"/>
            <p:cNvSpPr>
              <a:spLocks noChangeArrowheads="1"/>
            </p:cNvSpPr>
            <p:nvPr/>
          </p:nvSpPr>
          <p:spPr bwMode="auto">
            <a:xfrm>
              <a:off x="507" y="2880"/>
              <a:ext cx="480" cy="480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29" name="Text Box 340"/>
            <p:cNvSpPr txBox="1">
              <a:spLocks noChangeArrowheads="1"/>
            </p:cNvSpPr>
            <p:nvPr/>
          </p:nvSpPr>
          <p:spPr bwMode="auto">
            <a:xfrm>
              <a:off x="624" y="292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x</a:t>
              </a:r>
              <a:r>
                <a:rPr lang="en-US" baseline="-25000">
                  <a:solidFill>
                    <a:srgbClr val="FFFF00"/>
                  </a:solidFill>
                </a:rPr>
                <a:t>7</a:t>
              </a:r>
            </a:p>
          </p:txBody>
        </p:sp>
      </p:grpSp>
      <p:grpSp>
        <p:nvGrpSpPr>
          <p:cNvPr id="30" name="Group 341"/>
          <p:cNvGrpSpPr>
            <a:grpSpLocks/>
          </p:cNvGrpSpPr>
          <p:nvPr/>
        </p:nvGrpSpPr>
        <p:grpSpPr bwMode="auto">
          <a:xfrm>
            <a:off x="6197100" y="2336125"/>
            <a:ext cx="762000" cy="762000"/>
            <a:chOff x="507" y="2880"/>
            <a:chExt cx="480" cy="480"/>
          </a:xfrm>
        </p:grpSpPr>
        <p:sp>
          <p:nvSpPr>
            <p:cNvPr id="31" name="Oval 342"/>
            <p:cNvSpPr>
              <a:spLocks noChangeArrowheads="1"/>
            </p:cNvSpPr>
            <p:nvPr/>
          </p:nvSpPr>
          <p:spPr bwMode="auto">
            <a:xfrm>
              <a:off x="507" y="2880"/>
              <a:ext cx="480" cy="480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32" name="Text Box 343"/>
            <p:cNvSpPr txBox="1">
              <a:spLocks noChangeArrowheads="1"/>
            </p:cNvSpPr>
            <p:nvPr/>
          </p:nvSpPr>
          <p:spPr bwMode="auto">
            <a:xfrm>
              <a:off x="624" y="292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x</a:t>
              </a:r>
              <a:r>
                <a:rPr lang="en-US" baseline="-25000">
                  <a:solidFill>
                    <a:srgbClr val="FFFF00"/>
                  </a:solidFill>
                </a:rPr>
                <a:t>8</a:t>
              </a:r>
            </a:p>
          </p:txBody>
        </p:sp>
      </p:grpSp>
      <p:grpSp>
        <p:nvGrpSpPr>
          <p:cNvPr id="33" name="Group 344"/>
          <p:cNvGrpSpPr>
            <a:grpSpLocks/>
          </p:cNvGrpSpPr>
          <p:nvPr/>
        </p:nvGrpSpPr>
        <p:grpSpPr bwMode="auto">
          <a:xfrm>
            <a:off x="7016250" y="2336125"/>
            <a:ext cx="762000" cy="762000"/>
            <a:chOff x="507" y="2880"/>
            <a:chExt cx="480" cy="480"/>
          </a:xfrm>
        </p:grpSpPr>
        <p:sp>
          <p:nvSpPr>
            <p:cNvPr id="34" name="Oval 345"/>
            <p:cNvSpPr>
              <a:spLocks noChangeArrowheads="1"/>
            </p:cNvSpPr>
            <p:nvPr/>
          </p:nvSpPr>
          <p:spPr bwMode="auto">
            <a:xfrm>
              <a:off x="507" y="2880"/>
              <a:ext cx="480" cy="480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35" name="Text Box 346"/>
            <p:cNvSpPr txBox="1">
              <a:spLocks noChangeArrowheads="1"/>
            </p:cNvSpPr>
            <p:nvPr/>
          </p:nvSpPr>
          <p:spPr bwMode="auto">
            <a:xfrm>
              <a:off x="624" y="292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x</a:t>
              </a:r>
              <a:r>
                <a:rPr lang="en-US" baseline="-25000">
                  <a:solidFill>
                    <a:srgbClr val="FFFF00"/>
                  </a:solidFill>
                </a:rPr>
                <a:t>9</a:t>
              </a:r>
            </a:p>
          </p:txBody>
        </p:sp>
      </p:grpSp>
      <p:sp>
        <p:nvSpPr>
          <p:cNvPr id="36" name="Oval 348"/>
          <p:cNvSpPr>
            <a:spLocks noChangeArrowheads="1"/>
          </p:cNvSpPr>
          <p:nvPr/>
        </p:nvSpPr>
        <p:spPr bwMode="auto">
          <a:xfrm>
            <a:off x="7836988" y="2336125"/>
            <a:ext cx="766762" cy="762000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37" name="Text Box 349"/>
          <p:cNvSpPr txBox="1">
            <a:spLocks noChangeArrowheads="1"/>
          </p:cNvSpPr>
          <p:nvPr/>
        </p:nvSpPr>
        <p:spPr bwMode="auto">
          <a:xfrm>
            <a:off x="8024313" y="2412325"/>
            <a:ext cx="5794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x</a:t>
            </a:r>
            <a:r>
              <a:rPr lang="en-US" baseline="-25000">
                <a:solidFill>
                  <a:srgbClr val="FFFF00"/>
                </a:solidFill>
              </a:rPr>
              <a:t>10</a:t>
            </a:r>
          </a:p>
        </p:txBody>
      </p:sp>
      <p:sp>
        <p:nvSpPr>
          <p:cNvPr id="38" name="Line 360"/>
          <p:cNvSpPr>
            <a:spLocks noChangeShapeType="1"/>
          </p:cNvSpPr>
          <p:nvPr/>
        </p:nvSpPr>
        <p:spPr bwMode="auto">
          <a:xfrm flipV="1">
            <a:off x="4109538" y="3180675"/>
            <a:ext cx="0" cy="576263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238950" y="3833621"/>
            <a:ext cx="84557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50000"/>
              </a:spcBef>
              <a:buFont typeface="Wingdings" pitchFamily="2" charset="2"/>
              <a:buNone/>
            </a:pPr>
            <a:r>
              <a:rPr lang="en-US" sz="2400" b="1" dirty="0" smtClean="0"/>
              <a:t>Goal:</a:t>
            </a:r>
            <a:r>
              <a:rPr lang="en-US" sz="2400" dirty="0" smtClean="0"/>
              <a:t> maintain a subset </a:t>
            </a:r>
            <a:r>
              <a:rPr lang="en-US" sz="2400" dirty="0" smtClean="0">
                <a:solidFill>
                  <a:srgbClr val="0000FF"/>
                </a:solidFill>
              </a:rPr>
              <a:t>S</a:t>
            </a:r>
            <a:r>
              <a:rPr lang="en-US" sz="2400" dirty="0" smtClean="0"/>
              <a:t> of </a:t>
            </a:r>
            <a:r>
              <a:rPr lang="en-US" sz="2400" dirty="0" smtClean="0">
                <a:solidFill>
                  <a:srgbClr val="0000FF"/>
                </a:solidFill>
              </a:rPr>
              <a:t>U</a:t>
            </a:r>
            <a:r>
              <a:rPr lang="en-US" sz="2400" dirty="0" smtClean="0"/>
              <a:t> supporting successor queries </a:t>
            </a:r>
            <a:endParaRPr lang="en-US" sz="2400" dirty="0"/>
          </a:p>
        </p:txBody>
      </p:sp>
      <p:sp>
        <p:nvSpPr>
          <p:cNvPr id="40" name="TextBox 39"/>
          <p:cNvSpPr txBox="1"/>
          <p:nvPr/>
        </p:nvSpPr>
        <p:spPr>
          <a:xfrm>
            <a:off x="238950" y="4294771"/>
            <a:ext cx="19619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50000"/>
              </a:spcBef>
              <a:buFont typeface="Wingdings" pitchFamily="2" charset="2"/>
              <a:buNone/>
            </a:pPr>
            <a:r>
              <a:rPr lang="en-US" sz="2400" b="1" dirty="0" smtClean="0"/>
              <a:t>Operations: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2406154" y="4292796"/>
            <a:ext cx="21658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50000"/>
              </a:spcBef>
              <a:buFont typeface="Wingdings" pitchFamily="2" charset="2"/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Insert(</a:t>
            </a: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400" b="1" baseline="-250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406154" y="4724258"/>
            <a:ext cx="22014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50000"/>
              </a:spcBef>
              <a:buFont typeface="Wingdings" pitchFamily="2" charset="2"/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Delete(</a:t>
            </a: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400" b="1" baseline="-250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406153" y="5155721"/>
            <a:ext cx="26052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ct val="50000"/>
              </a:spcBef>
              <a:buFont typeface="Wingdings" pitchFamily="2" charset="2"/>
              <a:buNone/>
            </a:pP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Successor(</a:t>
            </a:r>
            <a:r>
              <a:rPr lang="en-US" sz="24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400" b="1" baseline="-250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38950" y="5648521"/>
            <a:ext cx="60470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Also known as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Union-Split-Find Problem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3.04348E-6 L 0.4493 -0.00277 " pathEditMode="relative" rAng="0" ptsTypes="AA">
                                      <p:cBhvr>
                                        <p:cTn id="73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5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2000"/>
                            </p:stCondLst>
                            <p:childTnLst>
                              <p:par>
                                <p:cTn id="75" presetID="35" presetClass="emph" presetSubtype="0" repeatCount="1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7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/>
      <p:bldP spid="22" grpId="0" animBg="1"/>
      <p:bldP spid="24" grpId="0"/>
      <p:bldP spid="36" grpId="0" animBg="1"/>
      <p:bldP spid="37" grpId="0"/>
      <p:bldP spid="38" grpId="0" animBg="1"/>
      <p:bldP spid="38" grpId="1" animBg="1"/>
      <p:bldP spid="38" grpId="2" animBg="1"/>
      <p:bldP spid="39" grpId="0"/>
      <p:bldP spid="40" grpId="0"/>
      <p:bldP spid="41" grpId="0"/>
      <p:bldP spid="42" grpId="0"/>
      <p:bldP spid="44" grpId="0"/>
      <p:bldP spid="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250824" y="6629400"/>
            <a:ext cx="6283325" cy="228600"/>
          </a:xfrm>
          <a:ln/>
        </p:spPr>
        <p:txBody>
          <a:bodyPr/>
          <a:lstStyle/>
          <a:p>
            <a:r>
              <a:rPr lang="de-DE" dirty="0" smtClean="0"/>
              <a:t>Bernard Chazelle and Wolfgang Mulzer – Data Structures on Event Graphs</a:t>
            </a:r>
            <a:endParaRPr lang="de-DE" dirty="0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946150"/>
            <a:ext cx="8642350" cy="428625"/>
          </a:xfrm>
        </p:spPr>
        <p:txBody>
          <a:bodyPr/>
          <a:lstStyle/>
          <a:p>
            <a:r>
              <a:rPr lang="en-US" dirty="0" smtClean="0"/>
              <a:t>A concrete problem – successor search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38950" y="1733721"/>
            <a:ext cx="7563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/>
              <a:t>Given: </a:t>
            </a:r>
            <a:r>
              <a:rPr lang="en-US" sz="2400" dirty="0" smtClean="0"/>
              <a:t>An ordered universe </a:t>
            </a:r>
            <a:r>
              <a:rPr lang="en-US" sz="2400" dirty="0" smtClean="0">
                <a:solidFill>
                  <a:srgbClr val="0000FF"/>
                </a:solidFill>
              </a:rPr>
              <a:t>U</a:t>
            </a:r>
            <a:r>
              <a:rPr lang="en-US" sz="2400" dirty="0" smtClean="0"/>
              <a:t> of </a:t>
            </a:r>
            <a:r>
              <a:rPr lang="en-US" sz="2400" dirty="0" smtClean="0">
                <a:solidFill>
                  <a:srgbClr val="0000FF"/>
                </a:solidFill>
              </a:rPr>
              <a:t>n</a:t>
            </a:r>
            <a:r>
              <a:rPr lang="en-US" sz="2400" dirty="0" smtClean="0"/>
              <a:t> elements</a:t>
            </a:r>
          </a:p>
        </p:txBody>
      </p:sp>
      <p:grpSp>
        <p:nvGrpSpPr>
          <p:cNvPr id="2" name="Group 320"/>
          <p:cNvGrpSpPr>
            <a:grpSpLocks/>
          </p:cNvGrpSpPr>
          <p:nvPr/>
        </p:nvGrpSpPr>
        <p:grpSpPr bwMode="auto">
          <a:xfrm>
            <a:off x="461463" y="2336125"/>
            <a:ext cx="762000" cy="762000"/>
            <a:chOff x="507" y="2880"/>
            <a:chExt cx="480" cy="480"/>
          </a:xfrm>
        </p:grpSpPr>
        <p:sp>
          <p:nvSpPr>
            <p:cNvPr id="9" name="Oval 321"/>
            <p:cNvSpPr>
              <a:spLocks noChangeArrowheads="1"/>
            </p:cNvSpPr>
            <p:nvPr/>
          </p:nvSpPr>
          <p:spPr bwMode="auto">
            <a:xfrm>
              <a:off x="507" y="2880"/>
              <a:ext cx="480" cy="480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10" name="Text Box 322"/>
            <p:cNvSpPr txBox="1">
              <a:spLocks noChangeArrowheads="1"/>
            </p:cNvSpPr>
            <p:nvPr/>
          </p:nvSpPr>
          <p:spPr bwMode="auto">
            <a:xfrm>
              <a:off x="624" y="292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x</a:t>
              </a:r>
              <a:r>
                <a:rPr lang="en-US" baseline="-25000">
                  <a:solidFill>
                    <a:srgbClr val="FFFF00"/>
                  </a:solidFill>
                </a:rPr>
                <a:t>1</a:t>
              </a:r>
            </a:p>
          </p:txBody>
        </p:sp>
      </p:grpSp>
      <p:grpSp>
        <p:nvGrpSpPr>
          <p:cNvPr id="3" name="Group 323"/>
          <p:cNvGrpSpPr>
            <a:grpSpLocks/>
          </p:cNvGrpSpPr>
          <p:nvPr/>
        </p:nvGrpSpPr>
        <p:grpSpPr bwMode="auto">
          <a:xfrm>
            <a:off x="1280613" y="2336125"/>
            <a:ext cx="762000" cy="762000"/>
            <a:chOff x="507" y="2880"/>
            <a:chExt cx="480" cy="480"/>
          </a:xfrm>
        </p:grpSpPr>
        <p:sp>
          <p:nvSpPr>
            <p:cNvPr id="12" name="Oval 324"/>
            <p:cNvSpPr>
              <a:spLocks noChangeArrowheads="1"/>
            </p:cNvSpPr>
            <p:nvPr/>
          </p:nvSpPr>
          <p:spPr bwMode="auto">
            <a:xfrm>
              <a:off x="507" y="2880"/>
              <a:ext cx="480" cy="480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13" name="Text Box 325"/>
            <p:cNvSpPr txBox="1">
              <a:spLocks noChangeArrowheads="1"/>
            </p:cNvSpPr>
            <p:nvPr/>
          </p:nvSpPr>
          <p:spPr bwMode="auto">
            <a:xfrm>
              <a:off x="624" y="292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x</a:t>
              </a:r>
              <a:r>
                <a:rPr lang="en-US" baseline="-25000">
                  <a:solidFill>
                    <a:srgbClr val="FFFF00"/>
                  </a:solidFill>
                </a:rPr>
                <a:t>2</a:t>
              </a:r>
            </a:p>
          </p:txBody>
        </p:sp>
      </p:grpSp>
      <p:sp>
        <p:nvSpPr>
          <p:cNvPr id="14" name="Oval 327"/>
          <p:cNvSpPr>
            <a:spLocks noChangeArrowheads="1"/>
          </p:cNvSpPr>
          <p:nvPr/>
        </p:nvSpPr>
        <p:spPr bwMode="auto">
          <a:xfrm>
            <a:off x="2099763" y="2336125"/>
            <a:ext cx="762000" cy="762000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5" name="Text Box 328"/>
          <p:cNvSpPr txBox="1">
            <a:spLocks noChangeArrowheads="1"/>
          </p:cNvSpPr>
          <p:nvPr/>
        </p:nvSpPr>
        <p:spPr bwMode="auto">
          <a:xfrm>
            <a:off x="2285500" y="2412325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x</a:t>
            </a:r>
            <a:r>
              <a:rPr lang="en-US" baseline="-25000">
                <a:solidFill>
                  <a:srgbClr val="FFFF00"/>
                </a:solidFill>
              </a:rPr>
              <a:t>3</a:t>
            </a:r>
          </a:p>
        </p:txBody>
      </p:sp>
      <p:grpSp>
        <p:nvGrpSpPr>
          <p:cNvPr id="5" name="Group 329"/>
          <p:cNvGrpSpPr>
            <a:grpSpLocks/>
          </p:cNvGrpSpPr>
          <p:nvPr/>
        </p:nvGrpSpPr>
        <p:grpSpPr bwMode="auto">
          <a:xfrm>
            <a:off x="2918913" y="2336125"/>
            <a:ext cx="762000" cy="762000"/>
            <a:chOff x="507" y="2880"/>
            <a:chExt cx="480" cy="480"/>
          </a:xfrm>
        </p:grpSpPr>
        <p:sp>
          <p:nvSpPr>
            <p:cNvPr id="17" name="Oval 330"/>
            <p:cNvSpPr>
              <a:spLocks noChangeArrowheads="1"/>
            </p:cNvSpPr>
            <p:nvPr/>
          </p:nvSpPr>
          <p:spPr bwMode="auto">
            <a:xfrm>
              <a:off x="507" y="2880"/>
              <a:ext cx="480" cy="480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18" name="Text Box 331"/>
            <p:cNvSpPr txBox="1">
              <a:spLocks noChangeArrowheads="1"/>
            </p:cNvSpPr>
            <p:nvPr/>
          </p:nvSpPr>
          <p:spPr bwMode="auto">
            <a:xfrm>
              <a:off x="624" y="292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x</a:t>
              </a:r>
              <a:r>
                <a:rPr lang="en-US" baseline="-25000">
                  <a:solidFill>
                    <a:srgbClr val="FFFF00"/>
                  </a:solidFill>
                </a:rPr>
                <a:t>4</a:t>
              </a:r>
            </a:p>
          </p:txBody>
        </p:sp>
      </p:grpSp>
      <p:grpSp>
        <p:nvGrpSpPr>
          <p:cNvPr id="6" name="Group 332"/>
          <p:cNvGrpSpPr>
            <a:grpSpLocks/>
          </p:cNvGrpSpPr>
          <p:nvPr/>
        </p:nvGrpSpPr>
        <p:grpSpPr bwMode="auto">
          <a:xfrm>
            <a:off x="3738063" y="2336125"/>
            <a:ext cx="762000" cy="762000"/>
            <a:chOff x="507" y="2880"/>
            <a:chExt cx="480" cy="480"/>
          </a:xfrm>
        </p:grpSpPr>
        <p:sp>
          <p:nvSpPr>
            <p:cNvPr id="20" name="Oval 333"/>
            <p:cNvSpPr>
              <a:spLocks noChangeArrowheads="1"/>
            </p:cNvSpPr>
            <p:nvPr/>
          </p:nvSpPr>
          <p:spPr bwMode="auto">
            <a:xfrm>
              <a:off x="507" y="2880"/>
              <a:ext cx="480" cy="480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21" name="Text Box 334"/>
            <p:cNvSpPr txBox="1">
              <a:spLocks noChangeArrowheads="1"/>
            </p:cNvSpPr>
            <p:nvPr/>
          </p:nvSpPr>
          <p:spPr bwMode="auto">
            <a:xfrm>
              <a:off x="624" y="292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x</a:t>
              </a:r>
              <a:r>
                <a:rPr lang="en-US" baseline="-25000">
                  <a:solidFill>
                    <a:srgbClr val="FFFF00"/>
                  </a:solidFill>
                </a:rPr>
                <a:t>5</a:t>
              </a:r>
            </a:p>
          </p:txBody>
        </p:sp>
      </p:grpSp>
      <p:sp>
        <p:nvSpPr>
          <p:cNvPr id="22" name="Oval 336"/>
          <p:cNvSpPr>
            <a:spLocks noChangeArrowheads="1"/>
          </p:cNvSpPr>
          <p:nvPr/>
        </p:nvSpPr>
        <p:spPr bwMode="auto">
          <a:xfrm>
            <a:off x="4558800" y="2336125"/>
            <a:ext cx="762000" cy="762000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24" name="Text Box 337"/>
          <p:cNvSpPr txBox="1">
            <a:spLocks noChangeArrowheads="1"/>
          </p:cNvSpPr>
          <p:nvPr/>
        </p:nvSpPr>
        <p:spPr bwMode="auto">
          <a:xfrm>
            <a:off x="4744538" y="2412325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x</a:t>
            </a:r>
            <a:r>
              <a:rPr lang="en-US" baseline="-25000">
                <a:solidFill>
                  <a:srgbClr val="FFFF00"/>
                </a:solidFill>
              </a:rPr>
              <a:t>6</a:t>
            </a:r>
          </a:p>
        </p:txBody>
      </p:sp>
      <p:grpSp>
        <p:nvGrpSpPr>
          <p:cNvPr id="7" name="Group 338"/>
          <p:cNvGrpSpPr>
            <a:grpSpLocks/>
          </p:cNvGrpSpPr>
          <p:nvPr/>
        </p:nvGrpSpPr>
        <p:grpSpPr bwMode="auto">
          <a:xfrm>
            <a:off x="5377950" y="2336125"/>
            <a:ext cx="762000" cy="762000"/>
            <a:chOff x="507" y="2880"/>
            <a:chExt cx="480" cy="480"/>
          </a:xfrm>
        </p:grpSpPr>
        <p:sp>
          <p:nvSpPr>
            <p:cNvPr id="27" name="Oval 339"/>
            <p:cNvSpPr>
              <a:spLocks noChangeArrowheads="1"/>
            </p:cNvSpPr>
            <p:nvPr/>
          </p:nvSpPr>
          <p:spPr bwMode="auto">
            <a:xfrm>
              <a:off x="507" y="2880"/>
              <a:ext cx="480" cy="480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29" name="Text Box 340"/>
            <p:cNvSpPr txBox="1">
              <a:spLocks noChangeArrowheads="1"/>
            </p:cNvSpPr>
            <p:nvPr/>
          </p:nvSpPr>
          <p:spPr bwMode="auto">
            <a:xfrm>
              <a:off x="624" y="292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x</a:t>
              </a:r>
              <a:r>
                <a:rPr lang="en-US" baseline="-25000">
                  <a:solidFill>
                    <a:srgbClr val="FFFF00"/>
                  </a:solidFill>
                </a:rPr>
                <a:t>7</a:t>
              </a:r>
            </a:p>
          </p:txBody>
        </p:sp>
      </p:grpSp>
      <p:grpSp>
        <p:nvGrpSpPr>
          <p:cNvPr id="8" name="Group 341"/>
          <p:cNvGrpSpPr>
            <a:grpSpLocks/>
          </p:cNvGrpSpPr>
          <p:nvPr/>
        </p:nvGrpSpPr>
        <p:grpSpPr bwMode="auto">
          <a:xfrm>
            <a:off x="6197100" y="2336125"/>
            <a:ext cx="762000" cy="762000"/>
            <a:chOff x="507" y="2880"/>
            <a:chExt cx="480" cy="480"/>
          </a:xfrm>
        </p:grpSpPr>
        <p:sp>
          <p:nvSpPr>
            <p:cNvPr id="31" name="Oval 342"/>
            <p:cNvSpPr>
              <a:spLocks noChangeArrowheads="1"/>
            </p:cNvSpPr>
            <p:nvPr/>
          </p:nvSpPr>
          <p:spPr bwMode="auto">
            <a:xfrm>
              <a:off x="507" y="2880"/>
              <a:ext cx="480" cy="480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32" name="Text Box 343"/>
            <p:cNvSpPr txBox="1">
              <a:spLocks noChangeArrowheads="1"/>
            </p:cNvSpPr>
            <p:nvPr/>
          </p:nvSpPr>
          <p:spPr bwMode="auto">
            <a:xfrm>
              <a:off x="624" y="292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x</a:t>
              </a:r>
              <a:r>
                <a:rPr lang="en-US" baseline="-25000">
                  <a:solidFill>
                    <a:srgbClr val="FFFF00"/>
                  </a:solidFill>
                </a:rPr>
                <a:t>8</a:t>
              </a:r>
            </a:p>
          </p:txBody>
        </p:sp>
      </p:grpSp>
      <p:grpSp>
        <p:nvGrpSpPr>
          <p:cNvPr id="11" name="Group 344"/>
          <p:cNvGrpSpPr>
            <a:grpSpLocks/>
          </p:cNvGrpSpPr>
          <p:nvPr/>
        </p:nvGrpSpPr>
        <p:grpSpPr bwMode="auto">
          <a:xfrm>
            <a:off x="7016250" y="2336125"/>
            <a:ext cx="762000" cy="762000"/>
            <a:chOff x="507" y="2880"/>
            <a:chExt cx="480" cy="480"/>
          </a:xfrm>
        </p:grpSpPr>
        <p:sp>
          <p:nvSpPr>
            <p:cNvPr id="34" name="Oval 345"/>
            <p:cNvSpPr>
              <a:spLocks noChangeArrowheads="1"/>
            </p:cNvSpPr>
            <p:nvPr/>
          </p:nvSpPr>
          <p:spPr bwMode="auto">
            <a:xfrm>
              <a:off x="507" y="2880"/>
              <a:ext cx="480" cy="480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35" name="Text Box 346"/>
            <p:cNvSpPr txBox="1">
              <a:spLocks noChangeArrowheads="1"/>
            </p:cNvSpPr>
            <p:nvPr/>
          </p:nvSpPr>
          <p:spPr bwMode="auto">
            <a:xfrm>
              <a:off x="624" y="292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x</a:t>
              </a:r>
              <a:r>
                <a:rPr lang="en-US" baseline="-25000">
                  <a:solidFill>
                    <a:srgbClr val="FFFF00"/>
                  </a:solidFill>
                </a:rPr>
                <a:t>9</a:t>
              </a:r>
            </a:p>
          </p:txBody>
        </p:sp>
      </p:grpSp>
      <p:sp>
        <p:nvSpPr>
          <p:cNvPr id="36" name="Oval 348"/>
          <p:cNvSpPr>
            <a:spLocks noChangeArrowheads="1"/>
          </p:cNvSpPr>
          <p:nvPr/>
        </p:nvSpPr>
        <p:spPr bwMode="auto">
          <a:xfrm>
            <a:off x="7836988" y="2336125"/>
            <a:ext cx="766762" cy="762000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37" name="Text Box 349"/>
          <p:cNvSpPr txBox="1">
            <a:spLocks noChangeArrowheads="1"/>
          </p:cNvSpPr>
          <p:nvPr/>
        </p:nvSpPr>
        <p:spPr bwMode="auto">
          <a:xfrm>
            <a:off x="8024313" y="2412325"/>
            <a:ext cx="57943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x</a:t>
            </a:r>
            <a:r>
              <a:rPr lang="en-US" baseline="-25000">
                <a:solidFill>
                  <a:srgbClr val="FFFF00"/>
                </a:solidFill>
              </a:rPr>
              <a:t>10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238950" y="3833621"/>
            <a:ext cx="84557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Can be solved in </a:t>
            </a:r>
            <a:r>
              <a:rPr lang="en-US" sz="2400" dirty="0" smtClean="0">
                <a:solidFill>
                  <a:srgbClr val="0000FF"/>
                </a:solidFill>
              </a:rPr>
              <a:t>O(log </a:t>
            </a:r>
            <a:r>
              <a:rPr lang="en-US" sz="2400" dirty="0" err="1" smtClean="0">
                <a:solidFill>
                  <a:srgbClr val="0000FF"/>
                </a:solidFill>
              </a:rPr>
              <a:t>log</a:t>
            </a:r>
            <a:r>
              <a:rPr lang="en-US" sz="2400" dirty="0" smtClean="0">
                <a:solidFill>
                  <a:srgbClr val="0000FF"/>
                </a:solidFill>
              </a:rPr>
              <a:t> n) </a:t>
            </a:r>
            <a:r>
              <a:rPr lang="en-US" sz="2400" dirty="0" smtClean="0"/>
              <a:t>time on a pointer machine.</a:t>
            </a:r>
            <a:endParaRPr lang="en-US" sz="2400" dirty="0"/>
          </a:p>
        </p:txBody>
      </p:sp>
      <p:sp>
        <p:nvSpPr>
          <p:cNvPr id="43" name="TextBox 42"/>
          <p:cNvSpPr txBox="1"/>
          <p:nvPr/>
        </p:nvSpPr>
        <p:spPr>
          <a:xfrm>
            <a:off x="628850" y="4282896"/>
            <a:ext cx="5083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rgbClr val="00B050"/>
                </a:solidFill>
              </a:rPr>
              <a:t>[van </a:t>
            </a:r>
            <a:r>
              <a:rPr lang="en-US" sz="2400" dirty="0" err="1" smtClean="0">
                <a:solidFill>
                  <a:srgbClr val="00B050"/>
                </a:solidFill>
              </a:rPr>
              <a:t>Emde</a:t>
            </a:r>
            <a:r>
              <a:rPr lang="en-US" sz="2400" dirty="0" smtClean="0">
                <a:solidFill>
                  <a:srgbClr val="00B050"/>
                </a:solidFill>
              </a:rPr>
              <a:t> Boas, </a:t>
            </a:r>
            <a:r>
              <a:rPr lang="en-US" sz="2400" dirty="0" err="1" smtClean="0">
                <a:solidFill>
                  <a:srgbClr val="00B050"/>
                </a:solidFill>
              </a:rPr>
              <a:t>Kaas</a:t>
            </a:r>
            <a:r>
              <a:rPr lang="en-US" sz="2400" dirty="0" smtClean="0">
                <a:solidFill>
                  <a:srgbClr val="00B050"/>
                </a:solidFill>
              </a:rPr>
              <a:t>, </a:t>
            </a:r>
            <a:r>
              <a:rPr lang="en-US" sz="2400" dirty="0" err="1" smtClean="0">
                <a:solidFill>
                  <a:srgbClr val="00B050"/>
                </a:solidFill>
              </a:rPr>
              <a:t>Zijlstra</a:t>
            </a:r>
            <a:r>
              <a:rPr lang="en-US" sz="2400" dirty="0" smtClean="0">
                <a:solidFill>
                  <a:srgbClr val="00B050"/>
                </a:solidFill>
              </a:rPr>
              <a:t> 77]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38950" y="4886546"/>
            <a:ext cx="84557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This is optimal.</a:t>
            </a:r>
            <a:endParaRPr lang="en-US" sz="2400" dirty="0"/>
          </a:p>
        </p:txBody>
      </p:sp>
      <p:sp>
        <p:nvSpPr>
          <p:cNvPr id="47" name="TextBox 46"/>
          <p:cNvSpPr txBox="1"/>
          <p:nvPr/>
        </p:nvSpPr>
        <p:spPr>
          <a:xfrm>
            <a:off x="628850" y="5312071"/>
            <a:ext cx="69000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rgbClr val="00B050"/>
                </a:solidFill>
              </a:rPr>
              <a:t>[</a:t>
            </a:r>
            <a:r>
              <a:rPr lang="en-US" sz="2400" dirty="0" err="1" smtClean="0">
                <a:solidFill>
                  <a:srgbClr val="00B050"/>
                </a:solidFill>
              </a:rPr>
              <a:t>Mehlhorn</a:t>
            </a:r>
            <a:r>
              <a:rPr lang="en-US" sz="2400" dirty="0" smtClean="0">
                <a:solidFill>
                  <a:srgbClr val="00B050"/>
                </a:solidFill>
              </a:rPr>
              <a:t>, </a:t>
            </a:r>
            <a:r>
              <a:rPr lang="en-US" sz="2400" dirty="0" err="1" smtClean="0">
                <a:solidFill>
                  <a:srgbClr val="00B050"/>
                </a:solidFill>
              </a:rPr>
              <a:t>Näher</a:t>
            </a:r>
            <a:r>
              <a:rPr lang="en-US" sz="2400" dirty="0" smtClean="0">
                <a:solidFill>
                  <a:srgbClr val="00B050"/>
                </a:solidFill>
              </a:rPr>
              <a:t>, Alt 88]</a:t>
            </a:r>
            <a:r>
              <a:rPr lang="en-US" sz="2400" dirty="0" smtClean="0"/>
              <a:t>, </a:t>
            </a:r>
            <a:r>
              <a:rPr lang="en-US" sz="2400" dirty="0" smtClean="0">
                <a:solidFill>
                  <a:srgbClr val="00B050"/>
                </a:solidFill>
              </a:rPr>
              <a:t>[</a:t>
            </a:r>
            <a:r>
              <a:rPr lang="en-US" sz="2400" dirty="0" err="1" smtClean="0">
                <a:solidFill>
                  <a:srgbClr val="00B050"/>
                </a:solidFill>
              </a:rPr>
              <a:t>Pătraşcu</a:t>
            </a:r>
            <a:r>
              <a:rPr lang="en-US" sz="2400" dirty="0" smtClean="0">
                <a:solidFill>
                  <a:srgbClr val="00B050"/>
                </a:solidFill>
              </a:rPr>
              <a:t>, </a:t>
            </a:r>
            <a:r>
              <a:rPr lang="en-US" sz="2400" dirty="0" err="1" smtClean="0">
                <a:solidFill>
                  <a:srgbClr val="00B050"/>
                </a:solidFill>
              </a:rPr>
              <a:t>Thorup</a:t>
            </a:r>
            <a:r>
              <a:rPr lang="en-US" sz="2400" dirty="0" smtClean="0">
                <a:solidFill>
                  <a:srgbClr val="00B050"/>
                </a:solidFill>
              </a:rPr>
              <a:t> 06]</a:t>
            </a:r>
            <a:endParaRPr lang="en-US" sz="24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250824" y="6629400"/>
            <a:ext cx="6283325" cy="228600"/>
          </a:xfrm>
          <a:ln/>
        </p:spPr>
        <p:txBody>
          <a:bodyPr/>
          <a:lstStyle/>
          <a:p>
            <a:r>
              <a:rPr lang="de-DE" dirty="0" smtClean="0"/>
              <a:t>Bernard Chazelle and Wolfgang Mulzer – Data Structures on Event Graphs</a:t>
            </a:r>
            <a:endParaRPr lang="de-DE" dirty="0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946150"/>
            <a:ext cx="8642350" cy="428625"/>
          </a:xfrm>
        </p:spPr>
        <p:txBody>
          <a:bodyPr/>
          <a:lstStyle/>
          <a:p>
            <a:r>
              <a:rPr lang="en-US" dirty="0" smtClean="0"/>
              <a:t>Event graphs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38950" y="1733721"/>
            <a:ext cx="7563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/>
              <a:t>Given: </a:t>
            </a:r>
            <a:r>
              <a:rPr lang="en-US" sz="2400" dirty="0" smtClean="0"/>
              <a:t>An ordered universe </a:t>
            </a:r>
            <a:r>
              <a:rPr lang="en-US" sz="2400" dirty="0" smtClean="0">
                <a:solidFill>
                  <a:srgbClr val="0000FF"/>
                </a:solidFill>
              </a:rPr>
              <a:t>U</a:t>
            </a:r>
            <a:r>
              <a:rPr lang="en-US" sz="2400" dirty="0" smtClean="0"/>
              <a:t> of </a:t>
            </a:r>
            <a:r>
              <a:rPr lang="en-US" sz="2400" dirty="0" smtClean="0">
                <a:solidFill>
                  <a:srgbClr val="0000FF"/>
                </a:solidFill>
              </a:rPr>
              <a:t>n</a:t>
            </a:r>
            <a:r>
              <a:rPr lang="en-US" sz="2400" dirty="0" smtClean="0"/>
              <a:t> elements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932670" y="2087996"/>
            <a:ext cx="14612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and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543750" y="2442271"/>
            <a:ext cx="75631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a labeled, connected, undirected graph </a:t>
            </a:r>
            <a:r>
              <a:rPr lang="en-US" sz="2400" dirty="0" smtClean="0">
                <a:solidFill>
                  <a:srgbClr val="0000FF"/>
                </a:solidFill>
              </a:rPr>
              <a:t>G</a:t>
            </a:r>
            <a:endParaRPr lang="en-US" sz="2400" dirty="0"/>
          </a:p>
        </p:txBody>
      </p:sp>
      <p:sp>
        <p:nvSpPr>
          <p:cNvPr id="43" name="Line 116"/>
          <p:cNvSpPr>
            <a:spLocks noChangeShapeType="1"/>
          </p:cNvSpPr>
          <p:nvPr/>
        </p:nvSpPr>
        <p:spPr bwMode="auto">
          <a:xfrm>
            <a:off x="647323" y="3621386"/>
            <a:ext cx="117695" cy="93250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" name="Line 117"/>
          <p:cNvSpPr>
            <a:spLocks noChangeShapeType="1"/>
          </p:cNvSpPr>
          <p:nvPr/>
        </p:nvSpPr>
        <p:spPr bwMode="auto">
          <a:xfrm>
            <a:off x="808038" y="3666500"/>
            <a:ext cx="1076325" cy="6524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Line 118"/>
          <p:cNvSpPr>
            <a:spLocks noChangeShapeType="1"/>
          </p:cNvSpPr>
          <p:nvPr/>
        </p:nvSpPr>
        <p:spPr bwMode="auto">
          <a:xfrm flipV="1">
            <a:off x="2190940" y="4006157"/>
            <a:ext cx="556788" cy="380246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Line 119"/>
          <p:cNvSpPr>
            <a:spLocks noChangeShapeType="1"/>
          </p:cNvSpPr>
          <p:nvPr/>
        </p:nvSpPr>
        <p:spPr bwMode="auto">
          <a:xfrm flipH="1" flipV="1">
            <a:off x="1801639" y="3639492"/>
            <a:ext cx="235389" cy="61563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" name="Line 121"/>
          <p:cNvSpPr>
            <a:spLocks noChangeShapeType="1"/>
          </p:cNvSpPr>
          <p:nvPr/>
        </p:nvSpPr>
        <p:spPr bwMode="auto">
          <a:xfrm flipH="1">
            <a:off x="885825" y="3436313"/>
            <a:ext cx="612775" cy="114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" name="Line 122"/>
          <p:cNvSpPr>
            <a:spLocks noChangeShapeType="1"/>
          </p:cNvSpPr>
          <p:nvPr/>
        </p:nvSpPr>
        <p:spPr bwMode="auto">
          <a:xfrm flipH="1">
            <a:off x="900820" y="3539905"/>
            <a:ext cx="765018" cy="97324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" name="Line 125"/>
          <p:cNvSpPr>
            <a:spLocks noChangeShapeType="1"/>
          </p:cNvSpPr>
          <p:nvPr/>
        </p:nvSpPr>
        <p:spPr bwMode="auto">
          <a:xfrm flipH="1">
            <a:off x="2141145" y="4060478"/>
            <a:ext cx="651848" cy="16975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" name="Line 126"/>
          <p:cNvSpPr>
            <a:spLocks noChangeShapeType="1"/>
          </p:cNvSpPr>
          <p:nvPr/>
        </p:nvSpPr>
        <p:spPr bwMode="auto">
          <a:xfrm flipH="1" flipV="1">
            <a:off x="638268" y="5287223"/>
            <a:ext cx="2290527" cy="4526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" name="Line 127"/>
          <p:cNvSpPr>
            <a:spLocks noChangeShapeType="1"/>
          </p:cNvSpPr>
          <p:nvPr/>
        </p:nvSpPr>
        <p:spPr bwMode="auto">
          <a:xfrm flipH="1">
            <a:off x="2141144" y="5427552"/>
            <a:ext cx="828391" cy="4255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5" name="Line 128"/>
          <p:cNvSpPr>
            <a:spLocks noChangeShapeType="1"/>
          </p:cNvSpPr>
          <p:nvPr/>
        </p:nvSpPr>
        <p:spPr bwMode="auto">
          <a:xfrm flipH="1" flipV="1">
            <a:off x="2883528" y="4028791"/>
            <a:ext cx="104115" cy="12086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" name="Line 130"/>
          <p:cNvSpPr>
            <a:spLocks noChangeShapeType="1"/>
          </p:cNvSpPr>
          <p:nvPr/>
        </p:nvSpPr>
        <p:spPr bwMode="auto">
          <a:xfrm flipV="1">
            <a:off x="841972" y="4458831"/>
            <a:ext cx="1145263" cy="19464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" name="Line 131"/>
          <p:cNvSpPr>
            <a:spLocks noChangeShapeType="1"/>
          </p:cNvSpPr>
          <p:nvPr/>
        </p:nvSpPr>
        <p:spPr bwMode="auto">
          <a:xfrm flipH="1" flipV="1">
            <a:off x="1910280" y="3494638"/>
            <a:ext cx="814811" cy="37119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" name="Line 133"/>
          <p:cNvSpPr>
            <a:spLocks noChangeShapeType="1"/>
          </p:cNvSpPr>
          <p:nvPr/>
        </p:nvSpPr>
        <p:spPr bwMode="auto">
          <a:xfrm flipV="1">
            <a:off x="2041556" y="4526732"/>
            <a:ext cx="22633" cy="1204111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2" name="Line 135"/>
          <p:cNvSpPr>
            <a:spLocks noChangeShapeType="1"/>
          </p:cNvSpPr>
          <p:nvPr/>
        </p:nvSpPr>
        <p:spPr bwMode="auto">
          <a:xfrm flipH="1" flipV="1">
            <a:off x="733331" y="5350598"/>
            <a:ext cx="1240324" cy="56131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" name="Line 136"/>
          <p:cNvSpPr>
            <a:spLocks noChangeShapeType="1"/>
          </p:cNvSpPr>
          <p:nvPr/>
        </p:nvSpPr>
        <p:spPr bwMode="auto">
          <a:xfrm flipV="1">
            <a:off x="647324" y="4721381"/>
            <a:ext cx="113168" cy="47077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" name="Line 137"/>
          <p:cNvSpPr>
            <a:spLocks noChangeShapeType="1"/>
          </p:cNvSpPr>
          <p:nvPr/>
        </p:nvSpPr>
        <p:spPr bwMode="auto">
          <a:xfrm flipV="1">
            <a:off x="423862" y="3603279"/>
            <a:ext cx="132925" cy="1599921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6" name="Oval 106"/>
          <p:cNvSpPr>
            <a:spLocks noChangeArrowheads="1"/>
          </p:cNvSpPr>
          <p:nvPr/>
        </p:nvSpPr>
        <p:spPr bwMode="auto">
          <a:xfrm>
            <a:off x="423863" y="3358525"/>
            <a:ext cx="460375" cy="460375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Oval 107"/>
          <p:cNvSpPr>
            <a:spLocks noChangeArrowheads="1"/>
          </p:cNvSpPr>
          <p:nvPr/>
        </p:nvSpPr>
        <p:spPr bwMode="auto">
          <a:xfrm>
            <a:off x="1500188" y="3244225"/>
            <a:ext cx="460375" cy="460375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Oval 108"/>
          <p:cNvSpPr>
            <a:spLocks noChangeArrowheads="1"/>
          </p:cNvSpPr>
          <p:nvPr/>
        </p:nvSpPr>
        <p:spPr bwMode="auto">
          <a:xfrm>
            <a:off x="539750" y="4396750"/>
            <a:ext cx="460375" cy="460375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9" name="Oval 109"/>
          <p:cNvSpPr>
            <a:spLocks noChangeArrowheads="1"/>
          </p:cNvSpPr>
          <p:nvPr/>
        </p:nvSpPr>
        <p:spPr bwMode="auto">
          <a:xfrm>
            <a:off x="1844675" y="4204663"/>
            <a:ext cx="460375" cy="460375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0" name="Oval 110"/>
          <p:cNvSpPr>
            <a:spLocks noChangeArrowheads="1"/>
          </p:cNvSpPr>
          <p:nvPr/>
        </p:nvSpPr>
        <p:spPr bwMode="auto">
          <a:xfrm>
            <a:off x="385763" y="5087313"/>
            <a:ext cx="460375" cy="460375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" name="Oval 111"/>
          <p:cNvSpPr>
            <a:spLocks noChangeArrowheads="1"/>
          </p:cNvSpPr>
          <p:nvPr/>
        </p:nvSpPr>
        <p:spPr bwMode="auto">
          <a:xfrm>
            <a:off x="1844675" y="5625475"/>
            <a:ext cx="460375" cy="460375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2" name="Oval 112"/>
          <p:cNvSpPr>
            <a:spLocks noChangeArrowheads="1"/>
          </p:cNvSpPr>
          <p:nvPr/>
        </p:nvSpPr>
        <p:spPr bwMode="auto">
          <a:xfrm>
            <a:off x="2767013" y="5125413"/>
            <a:ext cx="460375" cy="460375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3" name="Oval 113"/>
          <p:cNvSpPr>
            <a:spLocks noChangeArrowheads="1"/>
          </p:cNvSpPr>
          <p:nvPr/>
        </p:nvSpPr>
        <p:spPr bwMode="auto">
          <a:xfrm>
            <a:off x="2651125" y="3742700"/>
            <a:ext cx="460375" cy="460375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4" name="Text Box 139"/>
          <p:cNvSpPr txBox="1">
            <a:spLocks noChangeArrowheads="1"/>
          </p:cNvSpPr>
          <p:nvPr/>
        </p:nvSpPr>
        <p:spPr bwMode="auto">
          <a:xfrm>
            <a:off x="461963" y="3398213"/>
            <a:ext cx="4603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</a:rPr>
              <a:t>I</a:t>
            </a:r>
            <a:r>
              <a:rPr lang="en-US" sz="1800">
                <a:solidFill>
                  <a:schemeClr val="bg1"/>
                </a:solidFill>
              </a:rPr>
              <a:t>x</a:t>
            </a:r>
            <a:r>
              <a:rPr lang="en-US" sz="1800" baseline="-2500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75" name="Text Box 140"/>
          <p:cNvSpPr txBox="1">
            <a:spLocks noChangeArrowheads="1"/>
          </p:cNvSpPr>
          <p:nvPr/>
        </p:nvSpPr>
        <p:spPr bwMode="auto">
          <a:xfrm>
            <a:off x="423863" y="5125413"/>
            <a:ext cx="4603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</a:rPr>
              <a:t>I</a:t>
            </a:r>
            <a:r>
              <a:rPr lang="en-US" sz="1800">
                <a:solidFill>
                  <a:schemeClr val="bg1"/>
                </a:solidFill>
              </a:rPr>
              <a:t>x</a:t>
            </a:r>
            <a:r>
              <a:rPr lang="en-US" sz="1800" baseline="-2500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76" name="Text Box 141"/>
          <p:cNvSpPr txBox="1">
            <a:spLocks noChangeArrowheads="1"/>
          </p:cNvSpPr>
          <p:nvPr/>
        </p:nvSpPr>
        <p:spPr bwMode="auto">
          <a:xfrm>
            <a:off x="2767013" y="5165100"/>
            <a:ext cx="5762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FFFF00"/>
                </a:solidFill>
              </a:rPr>
              <a:t>D</a:t>
            </a:r>
            <a:r>
              <a:rPr lang="en-US" sz="1800" dirty="0">
                <a:solidFill>
                  <a:schemeClr val="bg1"/>
                </a:solidFill>
              </a:rPr>
              <a:t>x</a:t>
            </a:r>
            <a:r>
              <a:rPr lang="en-US" sz="1800" baseline="-25000" dirty="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77" name="Text Box 142"/>
          <p:cNvSpPr txBox="1">
            <a:spLocks noChangeArrowheads="1"/>
          </p:cNvSpPr>
          <p:nvPr/>
        </p:nvSpPr>
        <p:spPr bwMode="auto">
          <a:xfrm>
            <a:off x="2651125" y="3782388"/>
            <a:ext cx="614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</a:rPr>
              <a:t>D</a:t>
            </a:r>
            <a:r>
              <a:rPr lang="en-US" sz="1800">
                <a:solidFill>
                  <a:schemeClr val="bg1"/>
                </a:solidFill>
              </a:rPr>
              <a:t>x</a:t>
            </a:r>
            <a:r>
              <a:rPr lang="en-US" sz="1800" baseline="-250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78" name="Text Box 143"/>
          <p:cNvSpPr txBox="1">
            <a:spLocks noChangeArrowheads="1"/>
          </p:cNvSpPr>
          <p:nvPr/>
        </p:nvSpPr>
        <p:spPr bwMode="auto">
          <a:xfrm>
            <a:off x="539750" y="4472950"/>
            <a:ext cx="612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</a:rPr>
              <a:t>S</a:t>
            </a:r>
            <a:r>
              <a:rPr lang="en-US" sz="1800">
                <a:solidFill>
                  <a:schemeClr val="bg1"/>
                </a:solidFill>
              </a:rPr>
              <a:t>x</a:t>
            </a:r>
            <a:r>
              <a:rPr lang="en-US" sz="1800" baseline="-2500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79" name="Text Box 144"/>
          <p:cNvSpPr txBox="1">
            <a:spLocks noChangeArrowheads="1"/>
          </p:cNvSpPr>
          <p:nvPr/>
        </p:nvSpPr>
        <p:spPr bwMode="auto">
          <a:xfrm>
            <a:off x="1844675" y="5663575"/>
            <a:ext cx="4603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</a:rPr>
              <a:t>I</a:t>
            </a:r>
            <a:r>
              <a:rPr lang="en-US" sz="1800">
                <a:solidFill>
                  <a:schemeClr val="bg1"/>
                </a:solidFill>
              </a:rPr>
              <a:t>x</a:t>
            </a:r>
            <a:r>
              <a:rPr lang="en-US" sz="1800" baseline="-2500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80" name="Text Box 145"/>
          <p:cNvSpPr txBox="1">
            <a:spLocks noChangeArrowheads="1"/>
          </p:cNvSpPr>
          <p:nvPr/>
        </p:nvSpPr>
        <p:spPr bwMode="auto">
          <a:xfrm>
            <a:off x="1460500" y="3282325"/>
            <a:ext cx="5349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</a:rPr>
              <a:t>S</a:t>
            </a:r>
            <a:r>
              <a:rPr lang="en-US" sz="1800">
                <a:solidFill>
                  <a:schemeClr val="bg1"/>
                </a:solidFill>
              </a:rPr>
              <a:t>x</a:t>
            </a:r>
            <a:r>
              <a:rPr lang="en-US" sz="1800" baseline="-250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81" name="Text Box 146"/>
          <p:cNvSpPr txBox="1">
            <a:spLocks noChangeArrowheads="1"/>
          </p:cNvSpPr>
          <p:nvPr/>
        </p:nvSpPr>
        <p:spPr bwMode="auto">
          <a:xfrm>
            <a:off x="1844675" y="4204663"/>
            <a:ext cx="4603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</a:rPr>
              <a:t>I</a:t>
            </a:r>
            <a:r>
              <a:rPr lang="en-US" sz="1800">
                <a:solidFill>
                  <a:schemeClr val="bg1"/>
                </a:solidFill>
              </a:rPr>
              <a:t>x</a:t>
            </a:r>
            <a:r>
              <a:rPr lang="en-US" sz="1800" baseline="-2500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3356192" y="3378434"/>
            <a:ext cx="5716557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G</a:t>
            </a:r>
            <a:r>
              <a:rPr lang="en-US" sz="2400" dirty="0" smtClean="0"/>
              <a:t> is labeled with operations </a:t>
            </a:r>
            <a:r>
              <a:rPr lang="en-US" sz="2400" dirty="0" err="1" smtClean="0"/>
              <a:t>I</a:t>
            </a:r>
            <a:r>
              <a:rPr lang="en-US" sz="2400" dirty="0" err="1" smtClean="0">
                <a:solidFill>
                  <a:srgbClr val="008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008000"/>
                </a:solidFill>
              </a:rPr>
              <a:t>i</a:t>
            </a:r>
            <a:r>
              <a:rPr lang="en-US" sz="2400" dirty="0" smtClean="0"/>
              <a:t>, </a:t>
            </a:r>
            <a:r>
              <a:rPr lang="en-US" sz="2400" dirty="0" err="1" smtClean="0"/>
              <a:t>D</a:t>
            </a:r>
            <a:r>
              <a:rPr lang="en-US" sz="2400" dirty="0" err="1" smtClean="0">
                <a:solidFill>
                  <a:srgbClr val="008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008000"/>
                </a:solidFill>
              </a:rPr>
              <a:t>i</a:t>
            </a:r>
            <a:r>
              <a:rPr lang="en-US" sz="2400" dirty="0" smtClean="0"/>
              <a:t>, </a:t>
            </a:r>
            <a:r>
              <a:rPr lang="en-US" sz="2400" dirty="0" err="1" smtClean="0"/>
              <a:t>S</a:t>
            </a:r>
            <a:r>
              <a:rPr lang="en-US" sz="2400" dirty="0" err="1" smtClean="0">
                <a:solidFill>
                  <a:srgbClr val="008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008000"/>
                </a:solidFill>
              </a:rPr>
              <a:t>i</a:t>
            </a:r>
            <a:endParaRPr lang="en-US" sz="2400" baseline="-25000" dirty="0" smtClean="0">
              <a:solidFill>
                <a:srgbClr val="008000"/>
              </a:solidFill>
            </a:endParaRP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G</a:t>
            </a:r>
            <a:r>
              <a:rPr lang="en-US" sz="2400" dirty="0" smtClean="0"/>
              <a:t> is known in advance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G</a:t>
            </a:r>
            <a:r>
              <a:rPr lang="en-US" sz="2400" dirty="0" smtClean="0"/>
              <a:t> can be preprocessed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400" dirty="0" smtClean="0"/>
              <a:t> Adversary walks on </a:t>
            </a:r>
            <a:r>
              <a:rPr lang="en-US" sz="2400" dirty="0" smtClean="0">
                <a:solidFill>
                  <a:srgbClr val="0000FF"/>
                </a:solidFill>
              </a:rPr>
              <a:t>G</a:t>
            </a:r>
            <a:r>
              <a:rPr lang="en-US" sz="2400" dirty="0" smtClean="0"/>
              <a:t> to perform ops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400" dirty="0" smtClean="0"/>
              <a:t>Similar to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Markov chains</a:t>
            </a:r>
            <a:r>
              <a:rPr lang="en-US" sz="2400" dirty="0" smtClean="0"/>
              <a:t> </a:t>
            </a:r>
            <a:endParaRPr lang="en-US" sz="2400" baseline="-25000" dirty="0" smtClean="0">
              <a:solidFill>
                <a:srgbClr val="008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3" grpId="0" animBg="1"/>
      <p:bldP spid="44" grpId="0" animBg="1"/>
      <p:bldP spid="45" grpId="0" animBg="1"/>
      <p:bldP spid="46" grpId="0" animBg="1"/>
      <p:bldP spid="48" grpId="0" animBg="1"/>
      <p:bldP spid="49" grpId="0" animBg="1"/>
      <p:bldP spid="52" grpId="0" animBg="1"/>
      <p:bldP spid="53" grpId="0" animBg="1"/>
      <p:bldP spid="54" grpId="0" animBg="1"/>
      <p:bldP spid="55" grpId="0" animBg="1"/>
      <p:bldP spid="57" grpId="0" animBg="1"/>
      <p:bldP spid="58" grpId="0" animBg="1"/>
      <p:bldP spid="60" grpId="0" animBg="1"/>
      <p:bldP spid="62" grpId="0" animBg="1"/>
      <p:bldP spid="63" grpId="0" animBg="1"/>
      <p:bldP spid="64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250824" y="6629400"/>
            <a:ext cx="6283325" cy="228600"/>
          </a:xfrm>
          <a:ln/>
        </p:spPr>
        <p:txBody>
          <a:bodyPr/>
          <a:lstStyle/>
          <a:p>
            <a:r>
              <a:rPr lang="de-DE" dirty="0" smtClean="0"/>
              <a:t>Bernard Chazelle and Wolfgang Mulzer – Data Structures on Event Graphs</a:t>
            </a:r>
            <a:endParaRPr lang="de-DE" dirty="0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946150"/>
            <a:ext cx="8642350" cy="428625"/>
          </a:xfrm>
        </p:spPr>
        <p:txBody>
          <a:bodyPr/>
          <a:lstStyle/>
          <a:p>
            <a:r>
              <a:rPr lang="en-US" dirty="0" smtClean="0"/>
              <a:t>Event graphs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3356192" y="3378434"/>
            <a:ext cx="571655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G</a:t>
            </a:r>
            <a:r>
              <a:rPr lang="en-US" sz="2400" dirty="0" smtClean="0"/>
              <a:t> is labeled with operations </a:t>
            </a:r>
            <a:r>
              <a:rPr lang="en-US" sz="2400" dirty="0" err="1" smtClean="0"/>
              <a:t>I</a:t>
            </a:r>
            <a:r>
              <a:rPr lang="en-US" sz="2400" dirty="0" err="1" smtClean="0">
                <a:solidFill>
                  <a:srgbClr val="008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008000"/>
                </a:solidFill>
              </a:rPr>
              <a:t>i</a:t>
            </a:r>
            <a:r>
              <a:rPr lang="en-US" sz="2400" dirty="0" smtClean="0"/>
              <a:t>, </a:t>
            </a:r>
            <a:r>
              <a:rPr lang="en-US" sz="2400" dirty="0" err="1" smtClean="0"/>
              <a:t>D</a:t>
            </a:r>
            <a:r>
              <a:rPr lang="en-US" sz="2400" dirty="0" err="1" smtClean="0">
                <a:solidFill>
                  <a:srgbClr val="008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008000"/>
                </a:solidFill>
              </a:rPr>
              <a:t>i</a:t>
            </a:r>
            <a:r>
              <a:rPr lang="en-US" sz="2400" dirty="0" smtClean="0"/>
              <a:t>, </a:t>
            </a:r>
            <a:r>
              <a:rPr lang="en-US" sz="2400" dirty="0" err="1" smtClean="0"/>
              <a:t>S</a:t>
            </a:r>
            <a:r>
              <a:rPr lang="en-US" sz="2400" dirty="0" err="1" smtClean="0">
                <a:solidFill>
                  <a:srgbClr val="008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008000"/>
                </a:solidFill>
              </a:rPr>
              <a:t>i</a:t>
            </a:r>
            <a:endParaRPr lang="en-US" sz="2400" baseline="-25000" dirty="0" smtClean="0">
              <a:solidFill>
                <a:srgbClr val="008000"/>
              </a:solidFill>
            </a:endParaRP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G</a:t>
            </a:r>
            <a:r>
              <a:rPr lang="en-US" sz="2400" dirty="0" smtClean="0"/>
              <a:t> is known in advance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G</a:t>
            </a:r>
            <a:r>
              <a:rPr lang="en-US" sz="2400" dirty="0" smtClean="0"/>
              <a:t> can be preprocessed</a:t>
            </a:r>
          </a:p>
          <a:p>
            <a:pPr>
              <a:spcBef>
                <a:spcPct val="50000"/>
              </a:spcBef>
              <a:buFont typeface="Wingdings" pitchFamily="2" charset="2"/>
              <a:buChar char="§"/>
            </a:pPr>
            <a:r>
              <a:rPr lang="en-US" sz="2400" dirty="0" smtClean="0"/>
              <a:t> Adversary walks on </a:t>
            </a:r>
            <a:r>
              <a:rPr lang="en-US" sz="2400" dirty="0" smtClean="0">
                <a:solidFill>
                  <a:srgbClr val="0000FF"/>
                </a:solidFill>
              </a:rPr>
              <a:t>G</a:t>
            </a:r>
            <a:r>
              <a:rPr lang="en-US" sz="2400" dirty="0" smtClean="0"/>
              <a:t> to perform ops </a:t>
            </a:r>
            <a:endParaRPr lang="en-US" sz="2400" baseline="-25000" dirty="0" smtClean="0">
              <a:solidFill>
                <a:srgbClr val="008000"/>
              </a:solidFill>
            </a:endParaRPr>
          </a:p>
        </p:txBody>
      </p:sp>
      <p:grpSp>
        <p:nvGrpSpPr>
          <p:cNvPr id="83" name="Group 6"/>
          <p:cNvGrpSpPr>
            <a:grpSpLocks/>
          </p:cNvGrpSpPr>
          <p:nvPr/>
        </p:nvGrpSpPr>
        <p:grpSpPr bwMode="auto">
          <a:xfrm>
            <a:off x="349250" y="1372050"/>
            <a:ext cx="762000" cy="762000"/>
            <a:chOff x="507" y="2880"/>
            <a:chExt cx="480" cy="480"/>
          </a:xfrm>
        </p:grpSpPr>
        <p:sp>
          <p:nvSpPr>
            <p:cNvPr id="84" name="Oval 7"/>
            <p:cNvSpPr>
              <a:spLocks noChangeArrowheads="1"/>
            </p:cNvSpPr>
            <p:nvPr/>
          </p:nvSpPr>
          <p:spPr bwMode="auto">
            <a:xfrm>
              <a:off x="507" y="2880"/>
              <a:ext cx="480" cy="480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85" name="Text Box 8"/>
            <p:cNvSpPr txBox="1">
              <a:spLocks noChangeArrowheads="1"/>
            </p:cNvSpPr>
            <p:nvPr/>
          </p:nvSpPr>
          <p:spPr bwMode="auto">
            <a:xfrm>
              <a:off x="624" y="292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x</a:t>
              </a:r>
              <a:r>
                <a:rPr lang="en-US" baseline="-25000">
                  <a:solidFill>
                    <a:srgbClr val="FFFF00"/>
                  </a:solidFill>
                </a:rPr>
                <a:t>1</a:t>
              </a:r>
            </a:p>
          </p:txBody>
        </p:sp>
      </p:grpSp>
      <p:grpSp>
        <p:nvGrpSpPr>
          <p:cNvPr id="86" name="Group 9"/>
          <p:cNvGrpSpPr>
            <a:grpSpLocks/>
          </p:cNvGrpSpPr>
          <p:nvPr/>
        </p:nvGrpSpPr>
        <p:grpSpPr bwMode="auto">
          <a:xfrm>
            <a:off x="1168400" y="1372050"/>
            <a:ext cx="762000" cy="762000"/>
            <a:chOff x="507" y="2880"/>
            <a:chExt cx="480" cy="480"/>
          </a:xfrm>
        </p:grpSpPr>
        <p:sp>
          <p:nvSpPr>
            <p:cNvPr id="87" name="Oval 10"/>
            <p:cNvSpPr>
              <a:spLocks noChangeArrowheads="1"/>
            </p:cNvSpPr>
            <p:nvPr/>
          </p:nvSpPr>
          <p:spPr bwMode="auto">
            <a:xfrm>
              <a:off x="507" y="2880"/>
              <a:ext cx="480" cy="480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88" name="Text Box 11"/>
            <p:cNvSpPr txBox="1">
              <a:spLocks noChangeArrowheads="1"/>
            </p:cNvSpPr>
            <p:nvPr/>
          </p:nvSpPr>
          <p:spPr bwMode="auto">
            <a:xfrm>
              <a:off x="624" y="292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x</a:t>
              </a:r>
              <a:r>
                <a:rPr lang="en-US" baseline="-25000">
                  <a:solidFill>
                    <a:srgbClr val="FFFF00"/>
                  </a:solidFill>
                </a:rPr>
                <a:t>2</a:t>
              </a:r>
            </a:p>
          </p:txBody>
        </p:sp>
      </p:grpSp>
      <p:sp>
        <p:nvSpPr>
          <p:cNvPr id="89" name="Oval 12"/>
          <p:cNvSpPr>
            <a:spLocks noChangeArrowheads="1"/>
          </p:cNvSpPr>
          <p:nvPr/>
        </p:nvSpPr>
        <p:spPr bwMode="auto">
          <a:xfrm>
            <a:off x="1987550" y="1372050"/>
            <a:ext cx="762000" cy="762000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90" name="Text Box 13"/>
          <p:cNvSpPr txBox="1">
            <a:spLocks noChangeArrowheads="1"/>
          </p:cNvSpPr>
          <p:nvPr/>
        </p:nvSpPr>
        <p:spPr bwMode="auto">
          <a:xfrm>
            <a:off x="2173288" y="144825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x</a:t>
            </a:r>
            <a:r>
              <a:rPr lang="en-US" baseline="-25000">
                <a:solidFill>
                  <a:srgbClr val="FFFF00"/>
                </a:solidFill>
              </a:rPr>
              <a:t>3</a:t>
            </a:r>
          </a:p>
        </p:txBody>
      </p:sp>
      <p:grpSp>
        <p:nvGrpSpPr>
          <p:cNvPr id="91" name="Group 14"/>
          <p:cNvGrpSpPr>
            <a:grpSpLocks/>
          </p:cNvGrpSpPr>
          <p:nvPr/>
        </p:nvGrpSpPr>
        <p:grpSpPr bwMode="auto">
          <a:xfrm>
            <a:off x="2806700" y="1372050"/>
            <a:ext cx="762000" cy="762000"/>
            <a:chOff x="507" y="2880"/>
            <a:chExt cx="480" cy="480"/>
          </a:xfrm>
        </p:grpSpPr>
        <p:sp>
          <p:nvSpPr>
            <p:cNvPr id="92" name="Oval 15"/>
            <p:cNvSpPr>
              <a:spLocks noChangeArrowheads="1"/>
            </p:cNvSpPr>
            <p:nvPr/>
          </p:nvSpPr>
          <p:spPr bwMode="auto">
            <a:xfrm>
              <a:off x="507" y="2880"/>
              <a:ext cx="480" cy="480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93" name="Text Box 16"/>
            <p:cNvSpPr txBox="1">
              <a:spLocks noChangeArrowheads="1"/>
            </p:cNvSpPr>
            <p:nvPr/>
          </p:nvSpPr>
          <p:spPr bwMode="auto">
            <a:xfrm>
              <a:off x="624" y="292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x</a:t>
              </a:r>
              <a:r>
                <a:rPr lang="en-US" baseline="-25000">
                  <a:solidFill>
                    <a:srgbClr val="FFFF00"/>
                  </a:solidFill>
                </a:rPr>
                <a:t>4</a:t>
              </a:r>
            </a:p>
          </p:txBody>
        </p:sp>
      </p:grpSp>
      <p:sp>
        <p:nvSpPr>
          <p:cNvPr id="94" name="Oval 18"/>
          <p:cNvSpPr>
            <a:spLocks noChangeArrowheads="1"/>
          </p:cNvSpPr>
          <p:nvPr/>
        </p:nvSpPr>
        <p:spPr bwMode="auto">
          <a:xfrm>
            <a:off x="3625850" y="1372050"/>
            <a:ext cx="762000" cy="762000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95" name="Text Box 19"/>
          <p:cNvSpPr txBox="1">
            <a:spLocks noChangeArrowheads="1"/>
          </p:cNvSpPr>
          <p:nvPr/>
        </p:nvSpPr>
        <p:spPr bwMode="auto">
          <a:xfrm>
            <a:off x="3811588" y="144825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x</a:t>
            </a:r>
            <a:r>
              <a:rPr lang="en-US" baseline="-25000">
                <a:solidFill>
                  <a:srgbClr val="FFFF00"/>
                </a:solidFill>
              </a:rPr>
              <a:t>5</a:t>
            </a:r>
          </a:p>
        </p:txBody>
      </p:sp>
      <p:sp>
        <p:nvSpPr>
          <p:cNvPr id="96" name="Oval 20"/>
          <p:cNvSpPr>
            <a:spLocks noChangeArrowheads="1"/>
          </p:cNvSpPr>
          <p:nvPr/>
        </p:nvSpPr>
        <p:spPr bwMode="auto">
          <a:xfrm>
            <a:off x="4446588" y="1372050"/>
            <a:ext cx="762000" cy="762000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97" name="Text Box 21"/>
          <p:cNvSpPr txBox="1">
            <a:spLocks noChangeArrowheads="1"/>
          </p:cNvSpPr>
          <p:nvPr/>
        </p:nvSpPr>
        <p:spPr bwMode="auto">
          <a:xfrm>
            <a:off x="4632325" y="144825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x</a:t>
            </a:r>
            <a:r>
              <a:rPr lang="en-US" baseline="-25000">
                <a:solidFill>
                  <a:srgbClr val="FFFF00"/>
                </a:solidFill>
              </a:rPr>
              <a:t>6</a:t>
            </a:r>
          </a:p>
        </p:txBody>
      </p:sp>
      <p:grpSp>
        <p:nvGrpSpPr>
          <p:cNvPr id="98" name="Group 22"/>
          <p:cNvGrpSpPr>
            <a:grpSpLocks/>
          </p:cNvGrpSpPr>
          <p:nvPr/>
        </p:nvGrpSpPr>
        <p:grpSpPr bwMode="auto">
          <a:xfrm>
            <a:off x="5265738" y="1372050"/>
            <a:ext cx="762000" cy="762000"/>
            <a:chOff x="507" y="2880"/>
            <a:chExt cx="480" cy="480"/>
          </a:xfrm>
        </p:grpSpPr>
        <p:sp>
          <p:nvSpPr>
            <p:cNvPr id="99" name="Oval 23"/>
            <p:cNvSpPr>
              <a:spLocks noChangeArrowheads="1"/>
            </p:cNvSpPr>
            <p:nvPr/>
          </p:nvSpPr>
          <p:spPr bwMode="auto">
            <a:xfrm>
              <a:off x="507" y="2880"/>
              <a:ext cx="480" cy="480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100" name="Text Box 24"/>
            <p:cNvSpPr txBox="1">
              <a:spLocks noChangeArrowheads="1"/>
            </p:cNvSpPr>
            <p:nvPr/>
          </p:nvSpPr>
          <p:spPr bwMode="auto">
            <a:xfrm>
              <a:off x="624" y="292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x</a:t>
              </a:r>
              <a:r>
                <a:rPr lang="en-US" baseline="-25000">
                  <a:solidFill>
                    <a:srgbClr val="FFFF00"/>
                  </a:solidFill>
                </a:rPr>
                <a:t>7</a:t>
              </a:r>
            </a:p>
          </p:txBody>
        </p:sp>
      </p:grpSp>
      <p:grpSp>
        <p:nvGrpSpPr>
          <p:cNvPr id="101" name="Group 25"/>
          <p:cNvGrpSpPr>
            <a:grpSpLocks/>
          </p:cNvGrpSpPr>
          <p:nvPr/>
        </p:nvGrpSpPr>
        <p:grpSpPr bwMode="auto">
          <a:xfrm>
            <a:off x="6084888" y="1372050"/>
            <a:ext cx="762000" cy="762000"/>
            <a:chOff x="507" y="2880"/>
            <a:chExt cx="480" cy="480"/>
          </a:xfrm>
        </p:grpSpPr>
        <p:sp>
          <p:nvSpPr>
            <p:cNvPr id="102" name="Oval 26"/>
            <p:cNvSpPr>
              <a:spLocks noChangeArrowheads="1"/>
            </p:cNvSpPr>
            <p:nvPr/>
          </p:nvSpPr>
          <p:spPr bwMode="auto">
            <a:xfrm>
              <a:off x="507" y="2880"/>
              <a:ext cx="480" cy="480"/>
            </a:xfrm>
            <a:prstGeom prst="ellipse">
              <a:avLst/>
            </a:prstGeom>
            <a:gradFill rotWithShape="1">
              <a:gsLst>
                <a:gs pos="0">
                  <a:schemeClr val="accent2"/>
                </a:gs>
                <a:gs pos="100000">
                  <a:schemeClr val="accent2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1800"/>
            </a:p>
          </p:txBody>
        </p:sp>
        <p:sp>
          <p:nvSpPr>
            <p:cNvPr id="103" name="Text Box 27"/>
            <p:cNvSpPr txBox="1">
              <a:spLocks noChangeArrowheads="1"/>
            </p:cNvSpPr>
            <p:nvPr/>
          </p:nvSpPr>
          <p:spPr bwMode="auto">
            <a:xfrm>
              <a:off x="624" y="2928"/>
              <a:ext cx="2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rgbClr val="FFFF00"/>
                  </a:solidFill>
                </a:rPr>
                <a:t>x</a:t>
              </a:r>
              <a:r>
                <a:rPr lang="en-US" baseline="-25000">
                  <a:solidFill>
                    <a:srgbClr val="FFFF00"/>
                  </a:solidFill>
                </a:rPr>
                <a:t>8</a:t>
              </a:r>
            </a:p>
          </p:txBody>
        </p:sp>
      </p:grpSp>
      <p:sp>
        <p:nvSpPr>
          <p:cNvPr id="104" name="Oval 29"/>
          <p:cNvSpPr>
            <a:spLocks noChangeArrowheads="1"/>
          </p:cNvSpPr>
          <p:nvPr/>
        </p:nvSpPr>
        <p:spPr bwMode="auto">
          <a:xfrm>
            <a:off x="6904038" y="1372050"/>
            <a:ext cx="762000" cy="762000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05" name="Text Box 30"/>
          <p:cNvSpPr txBox="1">
            <a:spLocks noChangeArrowheads="1"/>
          </p:cNvSpPr>
          <p:nvPr/>
        </p:nvSpPr>
        <p:spPr bwMode="auto">
          <a:xfrm>
            <a:off x="7089775" y="144825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x</a:t>
            </a:r>
            <a:r>
              <a:rPr lang="en-US" baseline="-25000">
                <a:solidFill>
                  <a:srgbClr val="FFFF00"/>
                </a:solidFill>
              </a:rPr>
              <a:t>9</a:t>
            </a:r>
          </a:p>
        </p:txBody>
      </p:sp>
      <p:sp>
        <p:nvSpPr>
          <p:cNvPr id="106" name="Oval 31"/>
          <p:cNvSpPr>
            <a:spLocks noChangeArrowheads="1"/>
          </p:cNvSpPr>
          <p:nvPr/>
        </p:nvSpPr>
        <p:spPr bwMode="auto">
          <a:xfrm>
            <a:off x="7724775" y="1372050"/>
            <a:ext cx="766763" cy="762000"/>
          </a:xfrm>
          <a:prstGeom prst="ellipse">
            <a:avLst/>
          </a:prstGeom>
          <a:gradFill rotWithShape="1">
            <a:gsLst>
              <a:gs pos="0">
                <a:schemeClr val="accent2"/>
              </a:gs>
              <a:gs pos="100000">
                <a:schemeClr val="accent2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1800"/>
          </a:p>
        </p:txBody>
      </p:sp>
      <p:sp>
        <p:nvSpPr>
          <p:cNvPr id="107" name="Text Box 32"/>
          <p:cNvSpPr txBox="1">
            <a:spLocks noChangeArrowheads="1"/>
          </p:cNvSpPr>
          <p:nvPr/>
        </p:nvSpPr>
        <p:spPr bwMode="auto">
          <a:xfrm>
            <a:off x="7912100" y="1448250"/>
            <a:ext cx="5794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FFFF00"/>
                </a:solidFill>
              </a:rPr>
              <a:t>x</a:t>
            </a:r>
            <a:r>
              <a:rPr lang="en-US" baseline="-25000">
                <a:solidFill>
                  <a:srgbClr val="FFFF00"/>
                </a:solidFill>
              </a:rPr>
              <a:t>10</a:t>
            </a:r>
          </a:p>
        </p:txBody>
      </p:sp>
      <p:sp>
        <p:nvSpPr>
          <p:cNvPr id="109" name="Line 80"/>
          <p:cNvSpPr>
            <a:spLocks noChangeShapeType="1"/>
          </p:cNvSpPr>
          <p:nvPr/>
        </p:nvSpPr>
        <p:spPr bwMode="auto">
          <a:xfrm flipV="1">
            <a:off x="1500188" y="2084388"/>
            <a:ext cx="0" cy="576262"/>
          </a:xfrm>
          <a:prstGeom prst="line">
            <a:avLst/>
          </a:prstGeom>
          <a:noFill/>
          <a:ln w="57150">
            <a:solidFill>
              <a:srgbClr val="FF66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" name="Line 116"/>
          <p:cNvSpPr>
            <a:spLocks noChangeShapeType="1"/>
          </p:cNvSpPr>
          <p:nvPr/>
        </p:nvSpPr>
        <p:spPr bwMode="auto">
          <a:xfrm>
            <a:off x="647323" y="3621386"/>
            <a:ext cx="117695" cy="93250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" name="Line 117"/>
          <p:cNvSpPr>
            <a:spLocks noChangeShapeType="1"/>
          </p:cNvSpPr>
          <p:nvPr/>
        </p:nvSpPr>
        <p:spPr bwMode="auto">
          <a:xfrm>
            <a:off x="808038" y="3666500"/>
            <a:ext cx="1076325" cy="6524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3" name="Line 118"/>
          <p:cNvSpPr>
            <a:spLocks noChangeShapeType="1"/>
          </p:cNvSpPr>
          <p:nvPr/>
        </p:nvSpPr>
        <p:spPr bwMode="auto">
          <a:xfrm flipV="1">
            <a:off x="2190940" y="4006157"/>
            <a:ext cx="556788" cy="380246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4" name="Line 119"/>
          <p:cNvSpPr>
            <a:spLocks noChangeShapeType="1"/>
          </p:cNvSpPr>
          <p:nvPr/>
        </p:nvSpPr>
        <p:spPr bwMode="auto">
          <a:xfrm flipH="1" flipV="1">
            <a:off x="1801639" y="3639492"/>
            <a:ext cx="235389" cy="61563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5" name="Line 121"/>
          <p:cNvSpPr>
            <a:spLocks noChangeShapeType="1"/>
          </p:cNvSpPr>
          <p:nvPr/>
        </p:nvSpPr>
        <p:spPr bwMode="auto">
          <a:xfrm flipH="1">
            <a:off x="885825" y="3436313"/>
            <a:ext cx="612775" cy="114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6" name="Line 122"/>
          <p:cNvSpPr>
            <a:spLocks noChangeShapeType="1"/>
          </p:cNvSpPr>
          <p:nvPr/>
        </p:nvSpPr>
        <p:spPr bwMode="auto">
          <a:xfrm flipH="1">
            <a:off x="900820" y="3539905"/>
            <a:ext cx="765018" cy="97324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7" name="Line 125"/>
          <p:cNvSpPr>
            <a:spLocks noChangeShapeType="1"/>
          </p:cNvSpPr>
          <p:nvPr/>
        </p:nvSpPr>
        <p:spPr bwMode="auto">
          <a:xfrm flipH="1">
            <a:off x="2141145" y="4060478"/>
            <a:ext cx="651848" cy="16975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8" name="Line 126"/>
          <p:cNvSpPr>
            <a:spLocks noChangeShapeType="1"/>
          </p:cNvSpPr>
          <p:nvPr/>
        </p:nvSpPr>
        <p:spPr bwMode="auto">
          <a:xfrm flipH="1" flipV="1">
            <a:off x="638268" y="5287223"/>
            <a:ext cx="2290527" cy="4526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9" name="Line 127"/>
          <p:cNvSpPr>
            <a:spLocks noChangeShapeType="1"/>
          </p:cNvSpPr>
          <p:nvPr/>
        </p:nvSpPr>
        <p:spPr bwMode="auto">
          <a:xfrm flipH="1">
            <a:off x="2141144" y="5427552"/>
            <a:ext cx="828391" cy="4255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0" name="Line 128"/>
          <p:cNvSpPr>
            <a:spLocks noChangeShapeType="1"/>
          </p:cNvSpPr>
          <p:nvPr/>
        </p:nvSpPr>
        <p:spPr bwMode="auto">
          <a:xfrm flipH="1" flipV="1">
            <a:off x="2883528" y="4028791"/>
            <a:ext cx="104115" cy="12086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1" name="Line 130"/>
          <p:cNvSpPr>
            <a:spLocks noChangeShapeType="1"/>
          </p:cNvSpPr>
          <p:nvPr/>
        </p:nvSpPr>
        <p:spPr bwMode="auto">
          <a:xfrm flipV="1">
            <a:off x="841972" y="4458831"/>
            <a:ext cx="1145263" cy="19464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2" name="Line 131"/>
          <p:cNvSpPr>
            <a:spLocks noChangeShapeType="1"/>
          </p:cNvSpPr>
          <p:nvPr/>
        </p:nvSpPr>
        <p:spPr bwMode="auto">
          <a:xfrm flipH="1" flipV="1">
            <a:off x="1910280" y="3494638"/>
            <a:ext cx="814811" cy="37119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3" name="Line 133"/>
          <p:cNvSpPr>
            <a:spLocks noChangeShapeType="1"/>
          </p:cNvSpPr>
          <p:nvPr/>
        </p:nvSpPr>
        <p:spPr bwMode="auto">
          <a:xfrm flipV="1">
            <a:off x="2041556" y="4526732"/>
            <a:ext cx="22633" cy="1204111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4" name="Line 135"/>
          <p:cNvSpPr>
            <a:spLocks noChangeShapeType="1"/>
          </p:cNvSpPr>
          <p:nvPr/>
        </p:nvSpPr>
        <p:spPr bwMode="auto">
          <a:xfrm flipH="1" flipV="1">
            <a:off x="733331" y="5350598"/>
            <a:ext cx="1240324" cy="56131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5" name="Line 136"/>
          <p:cNvSpPr>
            <a:spLocks noChangeShapeType="1"/>
          </p:cNvSpPr>
          <p:nvPr/>
        </p:nvSpPr>
        <p:spPr bwMode="auto">
          <a:xfrm flipV="1">
            <a:off x="647324" y="4721381"/>
            <a:ext cx="113168" cy="47077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6" name="Line 137"/>
          <p:cNvSpPr>
            <a:spLocks noChangeShapeType="1"/>
          </p:cNvSpPr>
          <p:nvPr/>
        </p:nvSpPr>
        <p:spPr bwMode="auto">
          <a:xfrm flipV="1">
            <a:off x="423862" y="3603279"/>
            <a:ext cx="132925" cy="1599921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7" name="Oval 106"/>
          <p:cNvSpPr>
            <a:spLocks noChangeArrowheads="1"/>
          </p:cNvSpPr>
          <p:nvPr/>
        </p:nvSpPr>
        <p:spPr bwMode="auto">
          <a:xfrm>
            <a:off x="423863" y="3358525"/>
            <a:ext cx="460375" cy="460375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8" name="Oval 107"/>
          <p:cNvSpPr>
            <a:spLocks noChangeArrowheads="1"/>
          </p:cNvSpPr>
          <p:nvPr/>
        </p:nvSpPr>
        <p:spPr bwMode="auto">
          <a:xfrm>
            <a:off x="1500188" y="3244225"/>
            <a:ext cx="460375" cy="460375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9" name="Oval 108"/>
          <p:cNvSpPr>
            <a:spLocks noChangeArrowheads="1"/>
          </p:cNvSpPr>
          <p:nvPr/>
        </p:nvSpPr>
        <p:spPr bwMode="auto">
          <a:xfrm>
            <a:off x="539750" y="4396750"/>
            <a:ext cx="460375" cy="460375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0" name="Oval 109"/>
          <p:cNvSpPr>
            <a:spLocks noChangeArrowheads="1"/>
          </p:cNvSpPr>
          <p:nvPr/>
        </p:nvSpPr>
        <p:spPr bwMode="auto">
          <a:xfrm>
            <a:off x="1844675" y="4204663"/>
            <a:ext cx="460375" cy="460375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1" name="Oval 110"/>
          <p:cNvSpPr>
            <a:spLocks noChangeArrowheads="1"/>
          </p:cNvSpPr>
          <p:nvPr/>
        </p:nvSpPr>
        <p:spPr bwMode="auto">
          <a:xfrm>
            <a:off x="385763" y="5087313"/>
            <a:ext cx="460375" cy="460375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2" name="Oval 111"/>
          <p:cNvSpPr>
            <a:spLocks noChangeArrowheads="1"/>
          </p:cNvSpPr>
          <p:nvPr/>
        </p:nvSpPr>
        <p:spPr bwMode="auto">
          <a:xfrm>
            <a:off x="1844675" y="5625475"/>
            <a:ext cx="460375" cy="460375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" name="Oval 112"/>
          <p:cNvSpPr>
            <a:spLocks noChangeArrowheads="1"/>
          </p:cNvSpPr>
          <p:nvPr/>
        </p:nvSpPr>
        <p:spPr bwMode="auto">
          <a:xfrm>
            <a:off x="2767013" y="5125413"/>
            <a:ext cx="460375" cy="460375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4" name="Oval 113"/>
          <p:cNvSpPr>
            <a:spLocks noChangeArrowheads="1"/>
          </p:cNvSpPr>
          <p:nvPr/>
        </p:nvSpPr>
        <p:spPr bwMode="auto">
          <a:xfrm>
            <a:off x="2651125" y="3742700"/>
            <a:ext cx="460375" cy="460375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5" name="Text Box 139"/>
          <p:cNvSpPr txBox="1">
            <a:spLocks noChangeArrowheads="1"/>
          </p:cNvSpPr>
          <p:nvPr/>
        </p:nvSpPr>
        <p:spPr bwMode="auto">
          <a:xfrm>
            <a:off x="461963" y="3398213"/>
            <a:ext cx="4603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</a:rPr>
              <a:t>I</a:t>
            </a:r>
            <a:r>
              <a:rPr lang="en-US" sz="1800">
                <a:solidFill>
                  <a:schemeClr val="bg1"/>
                </a:solidFill>
              </a:rPr>
              <a:t>x</a:t>
            </a:r>
            <a:r>
              <a:rPr lang="en-US" sz="1800" baseline="-2500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136" name="Text Box 140"/>
          <p:cNvSpPr txBox="1">
            <a:spLocks noChangeArrowheads="1"/>
          </p:cNvSpPr>
          <p:nvPr/>
        </p:nvSpPr>
        <p:spPr bwMode="auto">
          <a:xfrm>
            <a:off x="423863" y="5125413"/>
            <a:ext cx="4603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</a:rPr>
              <a:t>I</a:t>
            </a:r>
            <a:r>
              <a:rPr lang="en-US" sz="1800">
                <a:solidFill>
                  <a:schemeClr val="bg1"/>
                </a:solidFill>
              </a:rPr>
              <a:t>x</a:t>
            </a:r>
            <a:r>
              <a:rPr lang="en-US" sz="1800" baseline="-2500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37" name="Text Box 142"/>
          <p:cNvSpPr txBox="1">
            <a:spLocks noChangeArrowheads="1"/>
          </p:cNvSpPr>
          <p:nvPr/>
        </p:nvSpPr>
        <p:spPr bwMode="auto">
          <a:xfrm>
            <a:off x="2651125" y="3782388"/>
            <a:ext cx="614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</a:rPr>
              <a:t>D</a:t>
            </a:r>
            <a:r>
              <a:rPr lang="en-US" sz="1800">
                <a:solidFill>
                  <a:schemeClr val="bg1"/>
                </a:solidFill>
              </a:rPr>
              <a:t>x</a:t>
            </a:r>
            <a:r>
              <a:rPr lang="en-US" sz="1800" baseline="-250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38" name="Text Box 143"/>
          <p:cNvSpPr txBox="1">
            <a:spLocks noChangeArrowheads="1"/>
          </p:cNvSpPr>
          <p:nvPr/>
        </p:nvSpPr>
        <p:spPr bwMode="auto">
          <a:xfrm>
            <a:off x="539750" y="4472950"/>
            <a:ext cx="612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</a:rPr>
              <a:t>S</a:t>
            </a:r>
            <a:r>
              <a:rPr lang="en-US" sz="1800">
                <a:solidFill>
                  <a:schemeClr val="bg1"/>
                </a:solidFill>
              </a:rPr>
              <a:t>x</a:t>
            </a:r>
            <a:r>
              <a:rPr lang="en-US" sz="1800" baseline="-2500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139" name="Text Box 144"/>
          <p:cNvSpPr txBox="1">
            <a:spLocks noChangeArrowheads="1"/>
          </p:cNvSpPr>
          <p:nvPr/>
        </p:nvSpPr>
        <p:spPr bwMode="auto">
          <a:xfrm>
            <a:off x="1844675" y="5663575"/>
            <a:ext cx="4603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</a:rPr>
              <a:t>I</a:t>
            </a:r>
            <a:r>
              <a:rPr lang="en-US" sz="1800">
                <a:solidFill>
                  <a:schemeClr val="bg1"/>
                </a:solidFill>
              </a:rPr>
              <a:t>x</a:t>
            </a:r>
            <a:r>
              <a:rPr lang="en-US" sz="1800" baseline="-2500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140" name="Text Box 145"/>
          <p:cNvSpPr txBox="1">
            <a:spLocks noChangeArrowheads="1"/>
          </p:cNvSpPr>
          <p:nvPr/>
        </p:nvSpPr>
        <p:spPr bwMode="auto">
          <a:xfrm>
            <a:off x="1460500" y="3282325"/>
            <a:ext cx="5349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</a:rPr>
              <a:t>S</a:t>
            </a:r>
            <a:r>
              <a:rPr lang="en-US" sz="1800">
                <a:solidFill>
                  <a:schemeClr val="bg1"/>
                </a:solidFill>
              </a:rPr>
              <a:t>x</a:t>
            </a:r>
            <a:r>
              <a:rPr lang="en-US" sz="1800" baseline="-250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41" name="Text Box 146"/>
          <p:cNvSpPr txBox="1">
            <a:spLocks noChangeArrowheads="1"/>
          </p:cNvSpPr>
          <p:nvPr/>
        </p:nvSpPr>
        <p:spPr bwMode="auto">
          <a:xfrm>
            <a:off x="1844675" y="4204663"/>
            <a:ext cx="4603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</a:rPr>
              <a:t>I</a:t>
            </a:r>
            <a:r>
              <a:rPr lang="en-US" sz="1800">
                <a:solidFill>
                  <a:schemeClr val="bg1"/>
                </a:solidFill>
              </a:rPr>
              <a:t>x</a:t>
            </a:r>
            <a:r>
              <a:rPr lang="en-US" sz="1800" baseline="-25000">
                <a:solidFill>
                  <a:schemeClr val="bg1"/>
                </a:solidFill>
              </a:rPr>
              <a:t>5</a:t>
            </a:r>
          </a:p>
        </p:txBody>
      </p:sp>
      <p:pic>
        <p:nvPicPr>
          <p:cNvPr id="108" name="Picture 79" descr="zahlenteufe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2595" y="2495549"/>
            <a:ext cx="498917" cy="987875"/>
          </a:xfrm>
          <a:prstGeom prst="rect">
            <a:avLst/>
          </a:prstGeom>
          <a:noFill/>
        </p:spPr>
      </p:pic>
      <p:sp>
        <p:nvSpPr>
          <p:cNvPr id="142" name="Text Box 141"/>
          <p:cNvSpPr txBox="1">
            <a:spLocks noChangeArrowheads="1"/>
          </p:cNvSpPr>
          <p:nvPr/>
        </p:nvSpPr>
        <p:spPr bwMode="auto">
          <a:xfrm>
            <a:off x="2767013" y="5165100"/>
            <a:ext cx="5762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FFFF00"/>
                </a:solidFill>
              </a:rPr>
              <a:t>D</a:t>
            </a:r>
            <a:r>
              <a:rPr lang="en-US" sz="1800" dirty="0">
                <a:solidFill>
                  <a:schemeClr val="bg1"/>
                </a:solidFill>
              </a:rPr>
              <a:t>x</a:t>
            </a:r>
            <a:r>
              <a:rPr lang="en-US" sz="1800" baseline="-25000" dirty="0">
                <a:solidFill>
                  <a:schemeClr val="bg1"/>
                </a:solidFill>
              </a:rPr>
              <a:t>9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2.38668E-6 L 0.14132 0.13691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" y="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132 0.13691 L 0.05312 0.41119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" y="13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1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312 0.41119 L 0.04896 0.24884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" y="-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896 0.24884 L 0.00694 0.02497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" y="-1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41351E-6 L 0.28125 -0.00254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" y="-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35" presetClass="emph" presetSubtype="0" repeatCount="indefinite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1" dur="10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" grpId="0" animBg="1"/>
      <p:bldP spid="109" grpId="1" animBg="1"/>
      <p:bldP spid="109" grpId="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250824" y="6629400"/>
            <a:ext cx="6283325" cy="228600"/>
          </a:xfrm>
          <a:ln/>
        </p:spPr>
        <p:txBody>
          <a:bodyPr/>
          <a:lstStyle/>
          <a:p>
            <a:r>
              <a:rPr lang="de-DE" dirty="0" smtClean="0"/>
              <a:t>Bernard Chazelle and Wolfgang Mulzer – Data Structures on Event Graphs</a:t>
            </a:r>
            <a:endParaRPr lang="de-DE" dirty="0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946150"/>
            <a:ext cx="8642350" cy="428625"/>
          </a:xfrm>
        </p:spPr>
        <p:txBody>
          <a:bodyPr/>
          <a:lstStyle/>
          <a:p>
            <a:r>
              <a:rPr lang="en-US" dirty="0" smtClean="0"/>
              <a:t>Decorated graphs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38950" y="1733721"/>
            <a:ext cx="75631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The walk of the adversary induces a walk on a much bigger graph.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38950" y="2533574"/>
            <a:ext cx="75631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/>
              <a:t>Decorated Graph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dec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(G)</a:t>
            </a:r>
            <a:r>
              <a:rPr lang="en-US" sz="2400" b="1" dirty="0" smtClean="0"/>
              <a:t>:</a:t>
            </a:r>
            <a:r>
              <a:rPr lang="en-US" sz="2400" dirty="0" smtClean="0"/>
              <a:t> directed graph with vertex set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V(G)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Symbol"/>
              </a:rPr>
              <a:t> </a:t>
            </a:r>
            <a:r>
              <a:rPr lang="en-US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Pow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(U)</a:t>
            </a:r>
            <a:r>
              <a:rPr lang="en-US" sz="2400" dirty="0" smtClean="0"/>
              <a:t>.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b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2400" dirty="0" smtClean="0"/>
              <a:t>Represents current </a:t>
            </a:r>
            <a:r>
              <a:rPr lang="en-US" sz="2400" dirty="0" smtClean="0"/>
              <a:t>node </a:t>
            </a:r>
            <a:r>
              <a:rPr lang="en-US" sz="2400" dirty="0" smtClean="0"/>
              <a:t>of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</a:t>
            </a:r>
            <a:r>
              <a:rPr lang="en-US" sz="2400" dirty="0" smtClean="0"/>
              <a:t> + current set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  <a:r>
              <a:rPr lang="en-US" sz="2400" dirty="0" smtClean="0"/>
              <a:t>.</a:t>
            </a:r>
            <a:endParaRPr lang="en-US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4" name="Line 116"/>
          <p:cNvSpPr>
            <a:spLocks noChangeShapeType="1"/>
          </p:cNvSpPr>
          <p:nvPr/>
        </p:nvSpPr>
        <p:spPr bwMode="auto">
          <a:xfrm>
            <a:off x="790198" y="4145261"/>
            <a:ext cx="117695" cy="93250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Line 117"/>
          <p:cNvSpPr>
            <a:spLocks noChangeShapeType="1"/>
          </p:cNvSpPr>
          <p:nvPr/>
        </p:nvSpPr>
        <p:spPr bwMode="auto">
          <a:xfrm>
            <a:off x="950913" y="4190375"/>
            <a:ext cx="1076325" cy="6524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Line 118"/>
          <p:cNvSpPr>
            <a:spLocks noChangeShapeType="1"/>
          </p:cNvSpPr>
          <p:nvPr/>
        </p:nvSpPr>
        <p:spPr bwMode="auto">
          <a:xfrm flipV="1">
            <a:off x="2333815" y="4530032"/>
            <a:ext cx="556788" cy="380246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" name="Line 119"/>
          <p:cNvSpPr>
            <a:spLocks noChangeShapeType="1"/>
          </p:cNvSpPr>
          <p:nvPr/>
        </p:nvSpPr>
        <p:spPr bwMode="auto">
          <a:xfrm flipH="1" flipV="1">
            <a:off x="1944514" y="4163367"/>
            <a:ext cx="235389" cy="61563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" name="Line 121"/>
          <p:cNvSpPr>
            <a:spLocks noChangeShapeType="1"/>
          </p:cNvSpPr>
          <p:nvPr/>
        </p:nvSpPr>
        <p:spPr bwMode="auto">
          <a:xfrm flipH="1">
            <a:off x="1028700" y="3960188"/>
            <a:ext cx="612775" cy="114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" name="Line 122"/>
          <p:cNvSpPr>
            <a:spLocks noChangeShapeType="1"/>
          </p:cNvSpPr>
          <p:nvPr/>
        </p:nvSpPr>
        <p:spPr bwMode="auto">
          <a:xfrm flipH="1">
            <a:off x="1043695" y="4063780"/>
            <a:ext cx="765018" cy="97324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" name="Line 125"/>
          <p:cNvSpPr>
            <a:spLocks noChangeShapeType="1"/>
          </p:cNvSpPr>
          <p:nvPr/>
        </p:nvSpPr>
        <p:spPr bwMode="auto">
          <a:xfrm flipH="1">
            <a:off x="2284020" y="4584353"/>
            <a:ext cx="651848" cy="169752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" name="Line 126"/>
          <p:cNvSpPr>
            <a:spLocks noChangeShapeType="1"/>
          </p:cNvSpPr>
          <p:nvPr/>
        </p:nvSpPr>
        <p:spPr bwMode="auto">
          <a:xfrm flipH="1" flipV="1">
            <a:off x="781143" y="5811098"/>
            <a:ext cx="2290527" cy="4526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" name="Line 127"/>
          <p:cNvSpPr>
            <a:spLocks noChangeShapeType="1"/>
          </p:cNvSpPr>
          <p:nvPr/>
        </p:nvSpPr>
        <p:spPr bwMode="auto">
          <a:xfrm flipH="1">
            <a:off x="2284019" y="5951427"/>
            <a:ext cx="828391" cy="42551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" name="Line 128"/>
          <p:cNvSpPr>
            <a:spLocks noChangeShapeType="1"/>
          </p:cNvSpPr>
          <p:nvPr/>
        </p:nvSpPr>
        <p:spPr bwMode="auto">
          <a:xfrm flipH="1" flipV="1">
            <a:off x="3026403" y="4552666"/>
            <a:ext cx="104115" cy="12086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4" name="Line 130"/>
          <p:cNvSpPr>
            <a:spLocks noChangeShapeType="1"/>
          </p:cNvSpPr>
          <p:nvPr/>
        </p:nvSpPr>
        <p:spPr bwMode="auto">
          <a:xfrm flipV="1">
            <a:off x="984847" y="4982706"/>
            <a:ext cx="1145263" cy="19464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5" name="Line 131"/>
          <p:cNvSpPr>
            <a:spLocks noChangeShapeType="1"/>
          </p:cNvSpPr>
          <p:nvPr/>
        </p:nvSpPr>
        <p:spPr bwMode="auto">
          <a:xfrm flipH="1" flipV="1">
            <a:off x="2053155" y="4018513"/>
            <a:ext cx="814811" cy="37119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" name="Line 133"/>
          <p:cNvSpPr>
            <a:spLocks noChangeShapeType="1"/>
          </p:cNvSpPr>
          <p:nvPr/>
        </p:nvSpPr>
        <p:spPr bwMode="auto">
          <a:xfrm flipV="1">
            <a:off x="2184431" y="5050607"/>
            <a:ext cx="22633" cy="1204111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7" name="Line 135"/>
          <p:cNvSpPr>
            <a:spLocks noChangeShapeType="1"/>
          </p:cNvSpPr>
          <p:nvPr/>
        </p:nvSpPr>
        <p:spPr bwMode="auto">
          <a:xfrm flipH="1" flipV="1">
            <a:off x="876206" y="5874473"/>
            <a:ext cx="1240324" cy="561314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8" name="Line 136"/>
          <p:cNvSpPr>
            <a:spLocks noChangeShapeType="1"/>
          </p:cNvSpPr>
          <p:nvPr/>
        </p:nvSpPr>
        <p:spPr bwMode="auto">
          <a:xfrm flipV="1">
            <a:off x="790199" y="5245256"/>
            <a:ext cx="113168" cy="470779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" name="Line 137"/>
          <p:cNvSpPr>
            <a:spLocks noChangeShapeType="1"/>
          </p:cNvSpPr>
          <p:nvPr/>
        </p:nvSpPr>
        <p:spPr bwMode="auto">
          <a:xfrm flipV="1">
            <a:off x="566737" y="4127154"/>
            <a:ext cx="132925" cy="1599921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" name="Oval 106"/>
          <p:cNvSpPr>
            <a:spLocks noChangeArrowheads="1"/>
          </p:cNvSpPr>
          <p:nvPr/>
        </p:nvSpPr>
        <p:spPr bwMode="auto">
          <a:xfrm>
            <a:off x="566738" y="3882400"/>
            <a:ext cx="460375" cy="460375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" name="Oval 107"/>
          <p:cNvSpPr>
            <a:spLocks noChangeArrowheads="1"/>
          </p:cNvSpPr>
          <p:nvPr/>
        </p:nvSpPr>
        <p:spPr bwMode="auto">
          <a:xfrm>
            <a:off x="1643063" y="3768100"/>
            <a:ext cx="460375" cy="460375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Oval 108"/>
          <p:cNvSpPr>
            <a:spLocks noChangeArrowheads="1"/>
          </p:cNvSpPr>
          <p:nvPr/>
        </p:nvSpPr>
        <p:spPr bwMode="auto">
          <a:xfrm>
            <a:off x="682625" y="4920625"/>
            <a:ext cx="460375" cy="460375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Oval 109"/>
          <p:cNvSpPr>
            <a:spLocks noChangeArrowheads="1"/>
          </p:cNvSpPr>
          <p:nvPr/>
        </p:nvSpPr>
        <p:spPr bwMode="auto">
          <a:xfrm>
            <a:off x="1987550" y="4728538"/>
            <a:ext cx="460375" cy="460375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4" name="Oval 110"/>
          <p:cNvSpPr>
            <a:spLocks noChangeArrowheads="1"/>
          </p:cNvSpPr>
          <p:nvPr/>
        </p:nvSpPr>
        <p:spPr bwMode="auto">
          <a:xfrm>
            <a:off x="528638" y="5611188"/>
            <a:ext cx="460375" cy="460375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5" name="Oval 111"/>
          <p:cNvSpPr>
            <a:spLocks noChangeArrowheads="1"/>
          </p:cNvSpPr>
          <p:nvPr/>
        </p:nvSpPr>
        <p:spPr bwMode="auto">
          <a:xfrm>
            <a:off x="1987550" y="6149350"/>
            <a:ext cx="460375" cy="460375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6" name="Oval 112"/>
          <p:cNvSpPr>
            <a:spLocks noChangeArrowheads="1"/>
          </p:cNvSpPr>
          <p:nvPr/>
        </p:nvSpPr>
        <p:spPr bwMode="auto">
          <a:xfrm>
            <a:off x="2909888" y="5649288"/>
            <a:ext cx="460375" cy="460375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Oval 113"/>
          <p:cNvSpPr>
            <a:spLocks noChangeArrowheads="1"/>
          </p:cNvSpPr>
          <p:nvPr/>
        </p:nvSpPr>
        <p:spPr bwMode="auto">
          <a:xfrm>
            <a:off x="2794000" y="4266575"/>
            <a:ext cx="460375" cy="460375"/>
          </a:xfrm>
          <a:prstGeom prst="ellipse">
            <a:avLst/>
          </a:prstGeom>
          <a:solidFill>
            <a:srgbClr val="80008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8" name="Text Box 139"/>
          <p:cNvSpPr txBox="1">
            <a:spLocks noChangeArrowheads="1"/>
          </p:cNvSpPr>
          <p:nvPr/>
        </p:nvSpPr>
        <p:spPr bwMode="auto">
          <a:xfrm>
            <a:off x="604838" y="3922088"/>
            <a:ext cx="4603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</a:rPr>
              <a:t>I</a:t>
            </a:r>
            <a:r>
              <a:rPr lang="en-US" sz="1800">
                <a:solidFill>
                  <a:schemeClr val="bg1"/>
                </a:solidFill>
              </a:rPr>
              <a:t>x</a:t>
            </a:r>
            <a:r>
              <a:rPr lang="en-US" sz="1800" baseline="-25000">
                <a:solidFill>
                  <a:schemeClr val="bg1"/>
                </a:solidFill>
              </a:rPr>
              <a:t>0</a:t>
            </a:r>
          </a:p>
        </p:txBody>
      </p:sp>
      <p:sp>
        <p:nvSpPr>
          <p:cNvPr id="69" name="Text Box 140"/>
          <p:cNvSpPr txBox="1">
            <a:spLocks noChangeArrowheads="1"/>
          </p:cNvSpPr>
          <p:nvPr/>
        </p:nvSpPr>
        <p:spPr bwMode="auto">
          <a:xfrm>
            <a:off x="566738" y="5649288"/>
            <a:ext cx="4603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</a:rPr>
              <a:t>I</a:t>
            </a:r>
            <a:r>
              <a:rPr lang="en-US" sz="1800">
                <a:solidFill>
                  <a:schemeClr val="bg1"/>
                </a:solidFill>
              </a:rPr>
              <a:t>x</a:t>
            </a:r>
            <a:r>
              <a:rPr lang="en-US" sz="1800" baseline="-2500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70" name="Text Box 142"/>
          <p:cNvSpPr txBox="1">
            <a:spLocks noChangeArrowheads="1"/>
          </p:cNvSpPr>
          <p:nvPr/>
        </p:nvSpPr>
        <p:spPr bwMode="auto">
          <a:xfrm>
            <a:off x="2794000" y="4306263"/>
            <a:ext cx="6143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</a:rPr>
              <a:t>D</a:t>
            </a:r>
            <a:r>
              <a:rPr lang="en-US" sz="1800">
                <a:solidFill>
                  <a:schemeClr val="bg1"/>
                </a:solidFill>
              </a:rPr>
              <a:t>x</a:t>
            </a:r>
            <a:r>
              <a:rPr lang="en-US" sz="1800" baseline="-250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71" name="Text Box 143"/>
          <p:cNvSpPr txBox="1">
            <a:spLocks noChangeArrowheads="1"/>
          </p:cNvSpPr>
          <p:nvPr/>
        </p:nvSpPr>
        <p:spPr bwMode="auto">
          <a:xfrm>
            <a:off x="682625" y="4996825"/>
            <a:ext cx="612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</a:rPr>
              <a:t>S</a:t>
            </a:r>
            <a:r>
              <a:rPr lang="en-US" sz="1800">
                <a:solidFill>
                  <a:schemeClr val="bg1"/>
                </a:solidFill>
              </a:rPr>
              <a:t>x</a:t>
            </a:r>
            <a:r>
              <a:rPr lang="en-US" sz="1800" baseline="-25000">
                <a:solidFill>
                  <a:schemeClr val="bg1"/>
                </a:solidFill>
              </a:rPr>
              <a:t>7</a:t>
            </a:r>
          </a:p>
        </p:txBody>
      </p:sp>
      <p:sp>
        <p:nvSpPr>
          <p:cNvPr id="72" name="Text Box 144"/>
          <p:cNvSpPr txBox="1">
            <a:spLocks noChangeArrowheads="1"/>
          </p:cNvSpPr>
          <p:nvPr/>
        </p:nvSpPr>
        <p:spPr bwMode="auto">
          <a:xfrm>
            <a:off x="1987550" y="6187450"/>
            <a:ext cx="4603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</a:rPr>
              <a:t>I</a:t>
            </a:r>
            <a:r>
              <a:rPr lang="en-US" sz="1800">
                <a:solidFill>
                  <a:schemeClr val="bg1"/>
                </a:solidFill>
              </a:rPr>
              <a:t>x</a:t>
            </a:r>
            <a:r>
              <a:rPr lang="en-US" sz="1800" baseline="-25000">
                <a:solidFill>
                  <a:schemeClr val="bg1"/>
                </a:solidFill>
              </a:rPr>
              <a:t>9</a:t>
            </a:r>
          </a:p>
        </p:txBody>
      </p:sp>
      <p:sp>
        <p:nvSpPr>
          <p:cNvPr id="73" name="Text Box 145"/>
          <p:cNvSpPr txBox="1">
            <a:spLocks noChangeArrowheads="1"/>
          </p:cNvSpPr>
          <p:nvPr/>
        </p:nvSpPr>
        <p:spPr bwMode="auto">
          <a:xfrm>
            <a:off x="1603375" y="3806200"/>
            <a:ext cx="5349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</a:rPr>
              <a:t>S</a:t>
            </a:r>
            <a:r>
              <a:rPr lang="en-US" sz="1800">
                <a:solidFill>
                  <a:schemeClr val="bg1"/>
                </a:solidFill>
              </a:rPr>
              <a:t>x</a:t>
            </a:r>
            <a:r>
              <a:rPr lang="en-US" sz="1800" baseline="-2500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74" name="Text Box 146"/>
          <p:cNvSpPr txBox="1">
            <a:spLocks noChangeArrowheads="1"/>
          </p:cNvSpPr>
          <p:nvPr/>
        </p:nvSpPr>
        <p:spPr bwMode="auto">
          <a:xfrm>
            <a:off x="1987550" y="4728538"/>
            <a:ext cx="4603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solidFill>
                  <a:srgbClr val="FFFF00"/>
                </a:solidFill>
              </a:rPr>
              <a:t>I</a:t>
            </a:r>
            <a:r>
              <a:rPr lang="en-US" sz="1800">
                <a:solidFill>
                  <a:schemeClr val="bg1"/>
                </a:solidFill>
              </a:rPr>
              <a:t>x</a:t>
            </a:r>
            <a:r>
              <a:rPr lang="en-US" sz="1800" baseline="-25000">
                <a:solidFill>
                  <a:schemeClr val="bg1"/>
                </a:solidFill>
              </a:rPr>
              <a:t>5</a:t>
            </a:r>
          </a:p>
        </p:txBody>
      </p:sp>
      <p:sp>
        <p:nvSpPr>
          <p:cNvPr id="75" name="Text Box 141"/>
          <p:cNvSpPr txBox="1">
            <a:spLocks noChangeArrowheads="1"/>
          </p:cNvSpPr>
          <p:nvPr/>
        </p:nvSpPr>
        <p:spPr bwMode="auto">
          <a:xfrm>
            <a:off x="2909888" y="5688975"/>
            <a:ext cx="5762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dirty="0">
                <a:solidFill>
                  <a:srgbClr val="FFFF00"/>
                </a:solidFill>
              </a:rPr>
              <a:t>D</a:t>
            </a:r>
            <a:r>
              <a:rPr lang="en-US" sz="1800" dirty="0">
                <a:solidFill>
                  <a:schemeClr val="bg1"/>
                </a:solidFill>
              </a:rPr>
              <a:t>x</a:t>
            </a:r>
            <a:r>
              <a:rPr lang="en-US" sz="1800" baseline="-25000" dirty="0">
                <a:solidFill>
                  <a:schemeClr val="bg1"/>
                </a:solidFill>
              </a:rPr>
              <a:t>9</a:t>
            </a:r>
          </a:p>
        </p:txBody>
      </p:sp>
      <p:pic>
        <p:nvPicPr>
          <p:cNvPr id="76" name="Picture 79" descr="zahlenteufe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2069" y="3676650"/>
            <a:ext cx="316117" cy="625924"/>
          </a:xfrm>
          <a:prstGeom prst="rect">
            <a:avLst/>
          </a:prstGeom>
          <a:noFill/>
        </p:spPr>
      </p:pic>
      <p:grpSp>
        <p:nvGrpSpPr>
          <p:cNvPr id="83" name="Group 82"/>
          <p:cNvGrpSpPr/>
          <p:nvPr/>
        </p:nvGrpSpPr>
        <p:grpSpPr>
          <a:xfrm>
            <a:off x="6986587" y="4172912"/>
            <a:ext cx="1071563" cy="1023937"/>
            <a:chOff x="5224462" y="3915737"/>
            <a:chExt cx="1071563" cy="1023937"/>
          </a:xfrm>
        </p:grpSpPr>
        <p:sp>
          <p:nvSpPr>
            <p:cNvPr id="79" name="Oval 112"/>
            <p:cNvSpPr>
              <a:spLocks noChangeArrowheads="1"/>
            </p:cNvSpPr>
            <p:nvPr/>
          </p:nvSpPr>
          <p:spPr bwMode="auto">
            <a:xfrm>
              <a:off x="5224462" y="3915737"/>
              <a:ext cx="1023937" cy="1023937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Text Box 142"/>
            <p:cNvSpPr txBox="1">
              <a:spLocks noChangeArrowheads="1"/>
            </p:cNvSpPr>
            <p:nvPr/>
          </p:nvSpPr>
          <p:spPr bwMode="auto">
            <a:xfrm>
              <a:off x="5260975" y="4220538"/>
              <a:ext cx="10350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dirty="0" smtClean="0">
                  <a:solidFill>
                    <a:schemeClr val="bg1"/>
                  </a:solidFill>
                </a:rPr>
                <a:t>(</a:t>
              </a:r>
              <a:r>
                <a:rPr lang="en-US" sz="1800" dirty="0" smtClean="0">
                  <a:solidFill>
                    <a:srgbClr val="FFFF00"/>
                  </a:solidFill>
                </a:rPr>
                <a:t>D</a:t>
              </a:r>
              <a:r>
                <a:rPr lang="en-US" sz="1800" dirty="0" smtClean="0">
                  <a:solidFill>
                    <a:schemeClr val="bg1"/>
                  </a:solidFill>
                </a:rPr>
                <a:t>x</a:t>
              </a:r>
              <a:r>
                <a:rPr lang="en-US" sz="1800" baseline="-25000" dirty="0" smtClean="0">
                  <a:solidFill>
                    <a:schemeClr val="bg1"/>
                  </a:solidFill>
                </a:rPr>
                <a:t>2</a:t>
              </a:r>
              <a:r>
                <a:rPr lang="en-US" sz="1800" dirty="0" smtClean="0">
                  <a:solidFill>
                    <a:schemeClr val="bg1"/>
                  </a:solidFill>
                </a:rPr>
                <a:t>, </a:t>
              </a:r>
              <a:r>
                <a:rPr lang="en-US" sz="1800" dirty="0" smtClean="0">
                  <a:solidFill>
                    <a:schemeClr val="bg1"/>
                  </a:solidFill>
                  <a:sym typeface="Symbol"/>
                </a:rPr>
                <a:t></a:t>
              </a:r>
              <a:r>
                <a:rPr lang="en-US" dirty="0" smtClean="0">
                  <a:solidFill>
                    <a:schemeClr val="bg1"/>
                  </a:solidFill>
                  <a:sym typeface="Symbol"/>
                </a:rPr>
                <a:t>)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5024437" y="3649037"/>
            <a:ext cx="1071563" cy="1023937"/>
            <a:chOff x="4786312" y="3791912"/>
            <a:chExt cx="1071563" cy="1023937"/>
          </a:xfrm>
        </p:grpSpPr>
        <p:sp>
          <p:nvSpPr>
            <p:cNvPr id="80" name="Oval 112"/>
            <p:cNvSpPr>
              <a:spLocks noChangeArrowheads="1"/>
            </p:cNvSpPr>
            <p:nvPr/>
          </p:nvSpPr>
          <p:spPr bwMode="auto">
            <a:xfrm>
              <a:off x="4786312" y="3791912"/>
              <a:ext cx="1023937" cy="1023937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" name="Text Box 142"/>
            <p:cNvSpPr txBox="1">
              <a:spLocks noChangeArrowheads="1"/>
            </p:cNvSpPr>
            <p:nvPr/>
          </p:nvSpPr>
          <p:spPr bwMode="auto">
            <a:xfrm>
              <a:off x="4822825" y="4096713"/>
              <a:ext cx="10350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dirty="0" smtClean="0">
                  <a:solidFill>
                    <a:schemeClr val="bg1"/>
                  </a:solidFill>
                </a:rPr>
                <a:t>(</a:t>
              </a:r>
              <a:r>
                <a:rPr lang="en-US" sz="1800" dirty="0" smtClean="0">
                  <a:solidFill>
                    <a:srgbClr val="FFFF00"/>
                  </a:solidFill>
                </a:rPr>
                <a:t>S</a:t>
              </a:r>
              <a:r>
                <a:rPr lang="en-US" sz="1800" dirty="0" smtClean="0">
                  <a:solidFill>
                    <a:schemeClr val="bg1"/>
                  </a:solidFill>
                </a:rPr>
                <a:t>x</a:t>
              </a:r>
              <a:r>
                <a:rPr lang="en-US" sz="1800" baseline="-25000" dirty="0" smtClean="0">
                  <a:solidFill>
                    <a:schemeClr val="bg1"/>
                  </a:solidFill>
                </a:rPr>
                <a:t>2</a:t>
              </a:r>
              <a:r>
                <a:rPr lang="en-US" sz="1800" dirty="0" smtClean="0">
                  <a:solidFill>
                    <a:schemeClr val="bg1"/>
                  </a:solidFill>
                </a:rPr>
                <a:t>, </a:t>
              </a:r>
              <a:r>
                <a:rPr lang="en-US" sz="1800" dirty="0" smtClean="0">
                  <a:solidFill>
                    <a:schemeClr val="bg1"/>
                  </a:solidFill>
                  <a:sym typeface="Symbol"/>
                </a:rPr>
                <a:t></a:t>
              </a:r>
              <a:r>
                <a:rPr lang="en-US" dirty="0" smtClean="0">
                  <a:solidFill>
                    <a:schemeClr val="bg1"/>
                  </a:solidFill>
                  <a:sym typeface="Symbol"/>
                </a:rPr>
                <a:t>)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5986463" y="5383987"/>
            <a:ext cx="1299362" cy="1241612"/>
            <a:chOff x="5224462" y="3915737"/>
            <a:chExt cx="1071563" cy="1023937"/>
          </a:xfrm>
        </p:grpSpPr>
        <p:sp>
          <p:nvSpPr>
            <p:cNvPr id="85" name="Oval 112"/>
            <p:cNvSpPr>
              <a:spLocks noChangeArrowheads="1"/>
            </p:cNvSpPr>
            <p:nvPr/>
          </p:nvSpPr>
          <p:spPr bwMode="auto">
            <a:xfrm>
              <a:off x="5224462" y="3915737"/>
              <a:ext cx="1062038" cy="1023937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Text Box 142"/>
            <p:cNvSpPr txBox="1">
              <a:spLocks noChangeArrowheads="1"/>
            </p:cNvSpPr>
            <p:nvPr/>
          </p:nvSpPr>
          <p:spPr bwMode="auto">
            <a:xfrm>
              <a:off x="5260975" y="4220538"/>
              <a:ext cx="103505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dirty="0" smtClean="0">
                  <a:solidFill>
                    <a:schemeClr val="bg1"/>
                  </a:solidFill>
                </a:rPr>
                <a:t>(</a:t>
              </a:r>
              <a:r>
                <a:rPr lang="en-US" dirty="0" smtClean="0">
                  <a:solidFill>
                    <a:srgbClr val="FFFF00"/>
                  </a:solidFill>
                </a:rPr>
                <a:t>I</a:t>
              </a:r>
              <a:r>
                <a:rPr lang="en-US" sz="1800" dirty="0" smtClean="0">
                  <a:solidFill>
                    <a:schemeClr val="bg1"/>
                  </a:solidFill>
                </a:rPr>
                <a:t>x</a:t>
              </a:r>
              <a:r>
                <a:rPr lang="en-US" baseline="-25000" dirty="0" smtClean="0">
                  <a:solidFill>
                    <a:schemeClr val="bg1"/>
                  </a:solidFill>
                </a:rPr>
                <a:t>9</a:t>
              </a:r>
              <a:r>
                <a:rPr lang="en-US" sz="1800" dirty="0" smtClean="0">
                  <a:solidFill>
                    <a:schemeClr val="bg1"/>
                  </a:solidFill>
                </a:rPr>
                <a:t>, </a:t>
              </a:r>
              <a:r>
                <a:rPr lang="en-US" dirty="0" smtClean="0">
                  <a:solidFill>
                    <a:schemeClr val="bg1"/>
                  </a:solidFill>
                  <a:sym typeface="Symbol"/>
                </a:rPr>
                <a:t>{</a:t>
              </a:r>
              <a:r>
                <a:rPr lang="en-US" dirty="0" smtClean="0">
                  <a:solidFill>
                    <a:schemeClr val="bg1"/>
                  </a:solidFill>
                </a:rPr>
                <a:t>x</a:t>
              </a:r>
              <a:r>
                <a:rPr lang="en-US" baseline="-25000" dirty="0" smtClean="0">
                  <a:solidFill>
                    <a:schemeClr val="bg1"/>
                  </a:solidFill>
                </a:rPr>
                <a:t>9</a:t>
              </a:r>
              <a:r>
                <a:rPr lang="en-US" dirty="0" smtClean="0">
                  <a:solidFill>
                    <a:schemeClr val="bg1"/>
                  </a:solidFill>
                  <a:sym typeface="Symbol"/>
                </a:rPr>
                <a:t>})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4175962" y="4745252"/>
            <a:ext cx="1581112" cy="1510839"/>
            <a:chOff x="5224462" y="3915737"/>
            <a:chExt cx="1071563" cy="1023937"/>
          </a:xfrm>
        </p:grpSpPr>
        <p:sp>
          <p:nvSpPr>
            <p:cNvPr id="88" name="Oval 112"/>
            <p:cNvSpPr>
              <a:spLocks noChangeArrowheads="1"/>
            </p:cNvSpPr>
            <p:nvPr/>
          </p:nvSpPr>
          <p:spPr bwMode="auto">
            <a:xfrm>
              <a:off x="5224462" y="3915737"/>
              <a:ext cx="1023937" cy="1023937"/>
            </a:xfrm>
            <a:prstGeom prst="ellipse">
              <a:avLst/>
            </a:prstGeom>
            <a:solidFill>
              <a:schemeClr val="tx2">
                <a:lumMod val="60000"/>
                <a:lumOff val="40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Text Box 142"/>
            <p:cNvSpPr txBox="1">
              <a:spLocks noChangeArrowheads="1"/>
            </p:cNvSpPr>
            <p:nvPr/>
          </p:nvSpPr>
          <p:spPr bwMode="auto">
            <a:xfrm>
              <a:off x="5260975" y="4220538"/>
              <a:ext cx="1035050" cy="250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800" dirty="0" smtClean="0">
                  <a:solidFill>
                    <a:schemeClr val="bg1"/>
                  </a:solidFill>
                </a:rPr>
                <a:t>(</a:t>
              </a:r>
              <a:r>
                <a:rPr lang="en-US" dirty="0" smtClean="0">
                  <a:solidFill>
                    <a:srgbClr val="FFFF00"/>
                  </a:solidFill>
                </a:rPr>
                <a:t>I</a:t>
              </a:r>
              <a:r>
                <a:rPr lang="en-US" sz="1800" dirty="0" smtClean="0">
                  <a:solidFill>
                    <a:schemeClr val="bg1"/>
                  </a:solidFill>
                </a:rPr>
                <a:t>x</a:t>
              </a:r>
              <a:r>
                <a:rPr lang="en-US" baseline="-25000" dirty="0" smtClean="0">
                  <a:solidFill>
                    <a:schemeClr val="bg1"/>
                  </a:solidFill>
                </a:rPr>
                <a:t>5</a:t>
              </a:r>
              <a:r>
                <a:rPr lang="en-US" sz="1800" dirty="0" smtClean="0">
                  <a:solidFill>
                    <a:schemeClr val="bg1"/>
                  </a:solidFill>
                </a:rPr>
                <a:t>, </a:t>
              </a:r>
              <a:r>
                <a:rPr lang="en-US" sz="1800" dirty="0" smtClean="0">
                  <a:solidFill>
                    <a:schemeClr val="bg1"/>
                  </a:solidFill>
                  <a:sym typeface="Symbol"/>
                </a:rPr>
                <a:t>{</a:t>
              </a:r>
              <a:r>
                <a:rPr lang="en-US" dirty="0" smtClean="0">
                  <a:solidFill>
                    <a:schemeClr val="bg1"/>
                  </a:solidFill>
                </a:rPr>
                <a:t>x</a:t>
              </a:r>
              <a:r>
                <a:rPr lang="en-US" baseline="-25000" dirty="0" smtClean="0">
                  <a:solidFill>
                    <a:schemeClr val="bg1"/>
                  </a:solidFill>
                </a:rPr>
                <a:t>5</a:t>
              </a:r>
              <a:r>
                <a:rPr lang="en-US" dirty="0" smtClean="0">
                  <a:solidFill>
                    <a:schemeClr val="bg1"/>
                  </a:solidFill>
                </a:rPr>
                <a:t>, x</a:t>
              </a:r>
              <a:r>
                <a:rPr lang="en-US" baseline="-25000" dirty="0" smtClean="0">
                  <a:solidFill>
                    <a:schemeClr val="bg1"/>
                  </a:solidFill>
                </a:rPr>
                <a:t>9</a:t>
              </a:r>
              <a:r>
                <a:rPr lang="en-US" dirty="0" smtClean="0">
                  <a:solidFill>
                    <a:schemeClr val="bg1"/>
                  </a:solidFill>
                </a:rPr>
                <a:t>}</a:t>
              </a:r>
              <a:r>
                <a:rPr lang="en-US" dirty="0" smtClean="0">
                  <a:solidFill>
                    <a:schemeClr val="bg1"/>
                  </a:solidFill>
                  <a:sym typeface="Symbol"/>
                </a:rPr>
                <a:t>)</a:t>
              </a:r>
              <a:endParaRPr lang="en-US" sz="18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91" name="Straight Arrow Connector 90"/>
          <p:cNvCxnSpPr/>
          <p:nvPr/>
        </p:nvCxnSpPr>
        <p:spPr bwMode="auto">
          <a:xfrm>
            <a:off x="6042355" y="4315968"/>
            <a:ext cx="950976" cy="234086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3" name="Straight Arrow Connector 92"/>
          <p:cNvCxnSpPr/>
          <p:nvPr/>
        </p:nvCxnSpPr>
        <p:spPr bwMode="auto">
          <a:xfrm flipH="1">
            <a:off x="6949441" y="5142586"/>
            <a:ext cx="256031" cy="36576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96" name="Straight Arrow Connector 95"/>
          <p:cNvCxnSpPr/>
          <p:nvPr/>
        </p:nvCxnSpPr>
        <p:spPr bwMode="auto">
          <a:xfrm flipH="1" flipV="1">
            <a:off x="5669280" y="5779008"/>
            <a:ext cx="292608" cy="102413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95 0.025 L 0.13264 0.0937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264 0.09375 L 0.04132 0.3430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6" y="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132 0.34306 L 0.03923 0.13496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-1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xfrm>
            <a:off x="250824" y="6629400"/>
            <a:ext cx="6283325" cy="228600"/>
          </a:xfrm>
          <a:ln/>
        </p:spPr>
        <p:txBody>
          <a:bodyPr/>
          <a:lstStyle/>
          <a:p>
            <a:r>
              <a:rPr lang="de-DE" dirty="0" smtClean="0"/>
              <a:t>Bernard Chazelle and Wolfgang Mulzer – Data Structures on Event Graphs</a:t>
            </a:r>
            <a:endParaRPr lang="de-DE" dirty="0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946150"/>
            <a:ext cx="8642350" cy="428625"/>
          </a:xfrm>
        </p:spPr>
        <p:txBody>
          <a:bodyPr/>
          <a:lstStyle/>
          <a:p>
            <a:r>
              <a:rPr lang="en-US" dirty="0" smtClean="0"/>
              <a:t>Decorated graphs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38950" y="1733721"/>
            <a:ext cx="75631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The walk of the adversary induces a walk on a much bigger graph.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38950" y="2533574"/>
            <a:ext cx="75631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 smtClean="0"/>
              <a:t>Decorated Graph </a:t>
            </a:r>
            <a:r>
              <a:rPr lang="en-US" sz="2400" b="1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dec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(G)</a:t>
            </a:r>
            <a:r>
              <a:rPr lang="en-US" sz="2400" b="1" dirty="0" smtClean="0"/>
              <a:t>:</a:t>
            </a:r>
            <a:r>
              <a:rPr lang="en-US" sz="2400" dirty="0" smtClean="0"/>
              <a:t> directed graph with vertex set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V(G)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  <a:sym typeface="Symbol"/>
              </a:rPr>
              <a:t> </a:t>
            </a:r>
            <a:r>
              <a:rPr lang="en-US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Pow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(U)</a:t>
            </a:r>
            <a:r>
              <a:rPr lang="en-US" sz="2400" dirty="0" smtClean="0"/>
              <a:t>.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b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2400" dirty="0" smtClean="0"/>
              <a:t>Represents current </a:t>
            </a:r>
            <a:r>
              <a:rPr lang="en-US" sz="2400" dirty="0" smtClean="0"/>
              <a:t>node </a:t>
            </a:r>
            <a:r>
              <a:rPr lang="en-US" sz="2400" dirty="0" smtClean="0"/>
              <a:t>of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</a:t>
            </a:r>
            <a:r>
              <a:rPr lang="en-US" sz="2400" dirty="0" smtClean="0"/>
              <a:t> + current set 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</a:t>
            </a:r>
            <a:r>
              <a:rPr lang="en-US" sz="2400" dirty="0" smtClean="0"/>
              <a:t>.</a:t>
            </a:r>
            <a:endParaRPr lang="en-US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38950" y="3696109"/>
            <a:ext cx="756313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If </a:t>
            </a:r>
            <a:r>
              <a:rPr lang="en-US" sz="24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dec</a:t>
            </a:r>
            <a:r>
              <a:rPr lang="en-US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(G</a:t>
            </a:r>
            <a:r>
              <a:rPr lang="en-US" sz="2400" dirty="0" smtClean="0"/>
              <a:t>) is available, we can perform all operations in constant time.</a:t>
            </a:r>
          </a:p>
          <a:p>
            <a:pPr>
              <a:spcBef>
                <a:spcPct val="50000"/>
              </a:spcBef>
            </a:pPr>
            <a:r>
              <a:rPr lang="en-US" sz="2400" b="1" dirty="0" smtClean="0"/>
              <a:t>But:</a:t>
            </a:r>
            <a:r>
              <a:rPr lang="en-US" sz="2400" dirty="0" smtClean="0"/>
              <a:t> The size of </a:t>
            </a:r>
            <a:r>
              <a:rPr lang="en-US" sz="2400" dirty="0" err="1" smtClean="0">
                <a:solidFill>
                  <a:srgbClr val="0070C0"/>
                </a:solidFill>
              </a:rPr>
              <a:t>dec</a:t>
            </a:r>
            <a:r>
              <a:rPr lang="en-US" sz="2400" dirty="0" smtClean="0">
                <a:solidFill>
                  <a:srgbClr val="0070C0"/>
                </a:solidFill>
              </a:rPr>
              <a:t>(G)</a:t>
            </a:r>
            <a:r>
              <a:rPr lang="en-US" sz="2400" dirty="0" smtClean="0"/>
              <a:t> is </a:t>
            </a:r>
            <a:r>
              <a:rPr lang="en-US" sz="2400" dirty="0" smtClean="0">
                <a:solidFill>
                  <a:srgbClr val="00B050"/>
                </a:solidFill>
              </a:rPr>
              <a:t>exponential</a:t>
            </a:r>
            <a:r>
              <a:rPr lang="en-US" sz="2400" dirty="0" smtClean="0"/>
              <a:t>.</a:t>
            </a:r>
            <a:endParaRPr lang="en-US" sz="2400" b="1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_Praesentation">
  <a:themeElements>
    <a:clrScheme name="FU_Standard-Vorlage_B 1">
      <a:dk1>
        <a:srgbClr val="333333"/>
      </a:dk1>
      <a:lt1>
        <a:srgbClr val="FFFFFF"/>
      </a:lt1>
      <a:dk2>
        <a:srgbClr val="003366"/>
      </a:dk2>
      <a:lt2>
        <a:srgbClr val="808080"/>
      </a:lt2>
      <a:accent1>
        <a:srgbClr val="CCD6E0"/>
      </a:accent1>
      <a:accent2>
        <a:srgbClr val="99CC00"/>
      </a:accent2>
      <a:accent3>
        <a:srgbClr val="FFFFFF"/>
      </a:accent3>
      <a:accent4>
        <a:srgbClr val="2A2A2A"/>
      </a:accent4>
      <a:accent5>
        <a:srgbClr val="E2E8ED"/>
      </a:accent5>
      <a:accent6>
        <a:srgbClr val="8AB900"/>
      </a:accent6>
      <a:hlink>
        <a:srgbClr val="0066CC"/>
      </a:hlink>
      <a:folHlink>
        <a:srgbClr val="003366"/>
      </a:folHlink>
    </a:clrScheme>
    <a:fontScheme name="PPT_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_Vorlage 1">
        <a:dk1>
          <a:srgbClr val="333333"/>
        </a:dk1>
        <a:lt1>
          <a:srgbClr val="FFFFFF"/>
        </a:lt1>
        <a:dk2>
          <a:srgbClr val="969696"/>
        </a:dk2>
        <a:lt2>
          <a:srgbClr val="FFFFFF"/>
        </a:lt2>
        <a:accent1>
          <a:srgbClr val="BCC7F6"/>
        </a:accent1>
        <a:accent2>
          <a:srgbClr val="86B600"/>
        </a:accent2>
        <a:accent3>
          <a:srgbClr val="FFFFFF"/>
        </a:accent3>
        <a:accent4>
          <a:srgbClr val="2A2A2A"/>
        </a:accent4>
        <a:accent5>
          <a:srgbClr val="DAE0FA"/>
        </a:accent5>
        <a:accent6>
          <a:srgbClr val="79A500"/>
        </a:accent6>
        <a:hlink>
          <a:srgbClr val="003366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_Vorlage 2">
        <a:dk1>
          <a:srgbClr val="333333"/>
        </a:dk1>
        <a:lt1>
          <a:srgbClr val="FFFFFF"/>
        </a:lt1>
        <a:dk2>
          <a:srgbClr val="969696"/>
        </a:dk2>
        <a:lt2>
          <a:srgbClr val="0066CC"/>
        </a:lt2>
        <a:accent1>
          <a:srgbClr val="BCC7F6"/>
        </a:accent1>
        <a:accent2>
          <a:srgbClr val="86B600"/>
        </a:accent2>
        <a:accent3>
          <a:srgbClr val="FFFFFF"/>
        </a:accent3>
        <a:accent4>
          <a:srgbClr val="2A2A2A"/>
        </a:accent4>
        <a:accent5>
          <a:srgbClr val="DAE0FA"/>
        </a:accent5>
        <a:accent6>
          <a:srgbClr val="79A500"/>
        </a:accent6>
        <a:hlink>
          <a:srgbClr val="003366"/>
        </a:hlink>
        <a:folHlink>
          <a:srgbClr val="CC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_Standard-Vorlage_B 1">
        <a:dk1>
          <a:srgbClr val="333333"/>
        </a:dk1>
        <a:lt1>
          <a:srgbClr val="FFFFFF"/>
        </a:lt1>
        <a:dk2>
          <a:srgbClr val="003366"/>
        </a:dk2>
        <a:lt2>
          <a:srgbClr val="808080"/>
        </a:lt2>
        <a:accent1>
          <a:srgbClr val="CCD6E0"/>
        </a:accent1>
        <a:accent2>
          <a:srgbClr val="99CC00"/>
        </a:accent2>
        <a:accent3>
          <a:srgbClr val="FFFFFF"/>
        </a:accent3>
        <a:accent4>
          <a:srgbClr val="2A2A2A"/>
        </a:accent4>
        <a:accent5>
          <a:srgbClr val="E2E8ED"/>
        </a:accent5>
        <a:accent6>
          <a:srgbClr val="8AB900"/>
        </a:accent6>
        <a:hlink>
          <a:srgbClr val="0066CC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PowerPoint_Praesentation</Template>
  <TotalTime>5760</TotalTime>
  <Words>1288</Words>
  <Application>Microsoft Office PowerPoint</Application>
  <PresentationFormat>On-screen Show (4:3)</PresentationFormat>
  <Paragraphs>239</Paragraphs>
  <Slides>22</Slides>
  <Notes>21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PowerPoint_Praesentation</vt:lpstr>
      <vt:lpstr>Data Structures on Event Graphs</vt:lpstr>
      <vt:lpstr>It‘s the data</vt:lpstr>
      <vt:lpstr>It‘s the data</vt:lpstr>
      <vt:lpstr>A concrete problem – successor search</vt:lpstr>
      <vt:lpstr>A concrete problem – successor search</vt:lpstr>
      <vt:lpstr>Event graphs</vt:lpstr>
      <vt:lpstr>Event graphs</vt:lpstr>
      <vt:lpstr>Decorated graphs</vt:lpstr>
      <vt:lpstr>Decorated graphs</vt:lpstr>
      <vt:lpstr>Decorated graphs</vt:lpstr>
      <vt:lpstr>The structure of decorated graphs</vt:lpstr>
      <vt:lpstr>The structure of decorated graphs</vt:lpstr>
      <vt:lpstr>Can the decorated graph be compressed?</vt:lpstr>
      <vt:lpstr>Can the decorated graph be compressed?</vt:lpstr>
      <vt:lpstr>Can the decorated graph be compressed?</vt:lpstr>
      <vt:lpstr>Example</vt:lpstr>
      <vt:lpstr>Reducing the space requirement</vt:lpstr>
      <vt:lpstr>What about randomization?</vt:lpstr>
      <vt:lpstr>What about randomization?</vt:lpstr>
      <vt:lpstr>What about more complicated graphs?</vt:lpstr>
      <vt:lpstr>Conclusion and open problems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Wolfgang Mulzer</dc:creator>
  <dc:description>Version 0.9, 10.11.2005</dc:description>
  <cp:lastModifiedBy>Wolfgang Mulzer</cp:lastModifiedBy>
  <cp:revision>886</cp:revision>
  <cp:lastPrinted>2002-06-26T11:04:16Z</cp:lastPrinted>
  <dcterms:created xsi:type="dcterms:W3CDTF">2011-03-21T17:38:37Z</dcterms:created>
  <dcterms:modified xsi:type="dcterms:W3CDTF">2012-09-11T13:53:44Z</dcterms:modified>
</cp:coreProperties>
</file>